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AngsanaUPC" panose="02020603050405020304" pitchFamily="18" charset="-34"/>
      <p:regular r:id="rId23"/>
      <p:bold r:id="rId24"/>
      <p:italic r:id="rId25"/>
      <p:boldItalic r:id="rId26"/>
    </p:embeddedFont>
    <p:embeddedFont>
      <p:font typeface="Gabriel Sans" panose="020B0604020202020204" charset="0"/>
      <p:regular r:id="rId27"/>
    </p:embeddedFont>
    <p:embeddedFont>
      <p:font typeface="Gabriel Sans Bold" panose="020B0604020202020204" charset="0"/>
      <p:regular r:id="rId28"/>
    </p:embeddedFont>
    <p:embeddedFont>
      <p:font typeface="Gatwick Bold" panose="020B0604020202020204" charset="0"/>
      <p:regular r:id="rId29"/>
    </p:embeddedFont>
    <p:embeddedFont>
      <p:font typeface="Jaturat" panose="020B0604020202020204" charset="-34"/>
      <p:regular r:id="rId30"/>
    </p:embeddedFont>
    <p:embeddedFont>
      <p:font typeface="Jaturat Semi-Bold" panose="020B0604020202020204" charset="-34"/>
      <p:regular r:id="rId31"/>
    </p:embeddedFont>
    <p:embeddedFont>
      <p:font typeface="Montserrat Bold" panose="020B0604020202020204" charset="0"/>
      <p:regular r:id="rId32"/>
    </p:embeddedFont>
    <p:embeddedFont>
      <p:font typeface="Noto Sans Thai Bold" panose="020B0604020202020204"/>
      <p:regular r:id="rId33"/>
    </p:embeddedFont>
    <p:embeddedFont>
      <p:font typeface="Poppins Bold" panose="020B0604020202020204" charset="0"/>
      <p:regular r:id="rId34"/>
    </p:embeddedFont>
    <p:embeddedFont>
      <p:font typeface="Prompt" panose="00000500000000000000" pitchFamily="2" charset="-34"/>
      <p:regular r:id="rId35"/>
    </p:embeddedFont>
    <p:embeddedFont>
      <p:font typeface="Prompt Bold" panose="020B0604020202020204" charset="-34"/>
      <p:regular r:id="rId36"/>
    </p:embeddedFont>
    <p:embeddedFont>
      <p:font typeface="Prompt Light" panose="00000400000000000000" pitchFamily="2" charset="-34"/>
      <p:regular r:id="rId37"/>
    </p:embeddedFont>
    <p:embeddedFont>
      <p:font typeface="Shrikhand" panose="020B0604020202020204" charset="0"/>
      <p:regular r:id="rId38"/>
    </p:embeddedFont>
    <p:embeddedFont>
      <p:font typeface="เอฟซี มินิมอล Bold" panose="020B0604020202020204" charset="-34"/>
      <p:regular r:id="rId39"/>
    </p:embeddedFont>
    <p:embeddedFont>
      <p:font typeface="เอฟซี มินิมอล Medium" panose="020B0604020202020204" charset="-34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1734" y="1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sv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61.jpeg"/><Relationship Id="rId7" Type="http://schemas.openxmlformats.org/officeDocument/2006/relationships/image" Target="../media/image5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4.jpeg"/><Relationship Id="rId7" Type="http://schemas.openxmlformats.org/officeDocument/2006/relationships/image" Target="../media/image50.sv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6.jpeg"/><Relationship Id="rId10" Type="http://schemas.openxmlformats.org/officeDocument/2006/relationships/image" Target="../media/image67.jpeg"/><Relationship Id="rId4" Type="http://schemas.openxmlformats.org/officeDocument/2006/relationships/image" Target="../media/image65.jpeg"/><Relationship Id="rId9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72.jpeg"/><Relationship Id="rId12" Type="http://schemas.openxmlformats.org/officeDocument/2006/relationships/image" Target="../media/image14.svg"/><Relationship Id="rId2" Type="http://schemas.openxmlformats.org/officeDocument/2006/relationships/image" Target="../media/image11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image" Target="../media/image13.png"/><Relationship Id="rId5" Type="http://schemas.openxmlformats.org/officeDocument/2006/relationships/image" Target="../media/image54.png"/><Relationship Id="rId15" Type="http://schemas.openxmlformats.org/officeDocument/2006/relationships/image" Target="../media/image17.png"/><Relationship Id="rId10" Type="http://schemas.openxmlformats.org/officeDocument/2006/relationships/image" Target="../media/image59.svg"/><Relationship Id="rId4" Type="http://schemas.openxmlformats.org/officeDocument/2006/relationships/image" Target="../media/image70.jpeg"/><Relationship Id="rId9" Type="http://schemas.openxmlformats.org/officeDocument/2006/relationships/image" Target="../media/image58.png"/><Relationship Id="rId1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76.jpeg"/><Relationship Id="rId12" Type="http://schemas.openxmlformats.org/officeDocument/2006/relationships/image" Target="../media/image14.svg"/><Relationship Id="rId2" Type="http://schemas.openxmlformats.org/officeDocument/2006/relationships/image" Target="../media/image11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11" Type="http://schemas.openxmlformats.org/officeDocument/2006/relationships/image" Target="../media/image13.png"/><Relationship Id="rId5" Type="http://schemas.openxmlformats.org/officeDocument/2006/relationships/image" Target="../media/image54.png"/><Relationship Id="rId15" Type="http://schemas.openxmlformats.org/officeDocument/2006/relationships/image" Target="../media/image17.png"/><Relationship Id="rId10" Type="http://schemas.openxmlformats.org/officeDocument/2006/relationships/image" Target="../media/image59.svg"/><Relationship Id="rId4" Type="http://schemas.openxmlformats.org/officeDocument/2006/relationships/image" Target="../media/image74.jpeg"/><Relationship Id="rId9" Type="http://schemas.openxmlformats.org/officeDocument/2006/relationships/image" Target="../media/image58.png"/><Relationship Id="rId1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79.jpeg"/><Relationship Id="rId7" Type="http://schemas.openxmlformats.org/officeDocument/2006/relationships/image" Target="../media/image51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80.jpeg"/><Relationship Id="rId9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85.jpeg"/><Relationship Id="rId7" Type="http://schemas.openxmlformats.org/officeDocument/2006/relationships/image" Target="../media/image50.sv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87.jpeg"/><Relationship Id="rId10" Type="http://schemas.openxmlformats.org/officeDocument/2006/relationships/image" Target="../media/image88.jpeg"/><Relationship Id="rId4" Type="http://schemas.openxmlformats.org/officeDocument/2006/relationships/image" Target="../media/image86.jpeg"/><Relationship Id="rId9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91.jpeg"/><Relationship Id="rId7" Type="http://schemas.openxmlformats.org/officeDocument/2006/relationships/image" Target="../media/image52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8.sv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svg"/><Relationship Id="rId9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sv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56.jpeg"/><Relationship Id="rId12" Type="http://schemas.openxmlformats.org/officeDocument/2006/relationships/image" Target="../media/image14.svg"/><Relationship Id="rId2" Type="http://schemas.openxmlformats.org/officeDocument/2006/relationships/image" Target="../media/image11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13.png"/><Relationship Id="rId5" Type="http://schemas.openxmlformats.org/officeDocument/2006/relationships/image" Target="../media/image54.png"/><Relationship Id="rId15" Type="http://schemas.openxmlformats.org/officeDocument/2006/relationships/image" Target="../media/image17.png"/><Relationship Id="rId10" Type="http://schemas.openxmlformats.org/officeDocument/2006/relationships/image" Target="../media/image59.svg"/><Relationship Id="rId4" Type="http://schemas.openxmlformats.org/officeDocument/2006/relationships/image" Target="../media/image53.jpeg"/><Relationship Id="rId9" Type="http://schemas.openxmlformats.org/officeDocument/2006/relationships/image" Target="../media/image58.png"/><Relationship Id="rId1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7" t="-48697" r="-13283" b="-541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4402585" y="6179024"/>
            <a:ext cx="13885415" cy="2000775"/>
          </a:xfrm>
          <a:custGeom>
            <a:avLst/>
            <a:gdLst/>
            <a:ahLst/>
            <a:cxnLst/>
            <a:rect l="l" t="t" r="r" b="b"/>
            <a:pathLst>
              <a:path w="13885415" h="2000775">
                <a:moveTo>
                  <a:pt x="13885415" y="0"/>
                </a:moveTo>
                <a:lnTo>
                  <a:pt x="0" y="0"/>
                </a:lnTo>
                <a:lnTo>
                  <a:pt x="0" y="2000775"/>
                </a:lnTo>
                <a:lnTo>
                  <a:pt x="13885415" y="2000775"/>
                </a:lnTo>
                <a:lnTo>
                  <a:pt x="1388541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50803" r="-364" b="-24099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954830">
            <a:off x="621596" y="6803047"/>
            <a:ext cx="4359434" cy="6386890"/>
          </a:xfrm>
          <a:custGeom>
            <a:avLst/>
            <a:gdLst/>
            <a:ahLst/>
            <a:cxnLst/>
            <a:rect l="l" t="t" r="r" b="b"/>
            <a:pathLst>
              <a:path w="4359434" h="6386890">
                <a:moveTo>
                  <a:pt x="0" y="0"/>
                </a:moveTo>
                <a:lnTo>
                  <a:pt x="4359434" y="0"/>
                </a:lnTo>
                <a:lnTo>
                  <a:pt x="4359434" y="6386890"/>
                </a:lnTo>
                <a:lnTo>
                  <a:pt x="0" y="63868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47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2409465" y="730943"/>
            <a:ext cx="2041970" cy="204197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18B7">
                    <a:alpha val="100000"/>
                  </a:srgbClr>
                </a:gs>
                <a:gs pos="100000">
                  <a:srgbClr val="0075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936820" y="4568055"/>
            <a:ext cx="9512774" cy="673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2"/>
              </a:lnSpc>
            </a:pPr>
            <a:r>
              <a:rPr lang="en-US" sz="4300" b="1">
                <a:solidFill>
                  <a:srgbClr val="05121F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เป็นองค์กรคุณธรรมต้นแบบ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-3097965" y="-1189570"/>
            <a:ext cx="12241965" cy="1224196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3097965" y="-1078279"/>
            <a:ext cx="12241965" cy="12019384"/>
          </a:xfrm>
          <a:custGeom>
            <a:avLst/>
            <a:gdLst/>
            <a:ahLst/>
            <a:cxnLst/>
            <a:rect l="l" t="t" r="r" b="b"/>
            <a:pathLst>
              <a:path w="12241965" h="12019384">
                <a:moveTo>
                  <a:pt x="0" y="0"/>
                </a:moveTo>
                <a:lnTo>
                  <a:pt x="12241965" y="0"/>
                </a:lnTo>
                <a:lnTo>
                  <a:pt x="12241965" y="12019384"/>
                </a:lnTo>
                <a:lnTo>
                  <a:pt x="0" y="120193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-1786435" y="121960"/>
            <a:ext cx="9618905" cy="961890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483751" y="802084"/>
            <a:ext cx="1893398" cy="1899688"/>
          </a:xfrm>
          <a:custGeom>
            <a:avLst/>
            <a:gdLst/>
            <a:ahLst/>
            <a:cxnLst/>
            <a:rect l="l" t="t" r="r" b="b"/>
            <a:pathLst>
              <a:path w="1893398" h="1899688">
                <a:moveTo>
                  <a:pt x="0" y="0"/>
                </a:moveTo>
                <a:lnTo>
                  <a:pt x="1893398" y="0"/>
                </a:lnTo>
                <a:lnTo>
                  <a:pt x="1893398" y="1899688"/>
                </a:lnTo>
                <a:lnTo>
                  <a:pt x="0" y="18996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9403299" y="6442691"/>
            <a:ext cx="8256629" cy="91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6"/>
              </a:lnSpc>
            </a:pPr>
            <a:r>
              <a:rPr lang="en-US" sz="5811" b="1">
                <a:solidFill>
                  <a:srgbClr val="FFFFFF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สำนักเทคโนโลยีสารสนเทศ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36525" y="3196022"/>
            <a:ext cx="7646502" cy="101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1" spc="58">
                <a:solidFill>
                  <a:srgbClr val="000000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ผลสำเร็จการดำเนินงาน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03299" y="5432899"/>
            <a:ext cx="8256629" cy="570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spc="33">
                <a:solidFill>
                  <a:srgbClr val="000000"/>
                </a:solidFill>
                <a:latin typeface="เอฟซี มินิมอล Medium"/>
                <a:ea typeface="เอฟซี มินิมอล Medium"/>
                <a:cs typeface="เอฟซี มินิมอล Medium"/>
                <a:sym typeface="เอฟซี มินิมอล Medium"/>
              </a:rPr>
              <a:t>ประจำปีงบประมาณ 2568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08362" y="7446232"/>
            <a:ext cx="7646502" cy="563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 b="1" spc="32">
                <a:solidFill>
                  <a:srgbClr val="FFFFFF"/>
                </a:solidFill>
                <a:latin typeface="เอฟซี มินิมอล Medium"/>
                <a:ea typeface="เอฟซี มินิมอล Medium"/>
                <a:cs typeface="เอฟซี มินิมอล Medium"/>
                <a:sym typeface="เอฟซี มินิมอล Medium"/>
              </a:rPr>
              <a:t>กรมสุขภาพจิต กระทรวงสาธารณสุข</a:t>
            </a:r>
          </a:p>
        </p:txBody>
      </p:sp>
      <p:pic>
        <p:nvPicPr>
          <p:cNvPr id="20" name="Picture 2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pTgt spid="20"/>
                </p:tgtEl>
              </p:cBhvr>
            </p:cmd>
            <p:audio>
              <p:cMediaNode vol="100000" showWhenStopped="0">
                <p:cTn id="3"/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55180" y="-924511"/>
            <a:ext cx="11571240" cy="11921641"/>
            <a:chOff x="0" y="0"/>
            <a:chExt cx="5443480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114040" cy="5977890"/>
            </a:xfrm>
            <a:custGeom>
              <a:avLst/>
              <a:gdLst/>
              <a:ahLst/>
              <a:cxnLst/>
              <a:rect l="l" t="t" r="r" b="b"/>
              <a:pathLst>
                <a:path w="6114040" h="5977890">
                  <a:moveTo>
                    <a:pt x="3482031" y="342900"/>
                  </a:moveTo>
                  <a:cubicBezTo>
                    <a:pt x="4642400" y="509270"/>
                    <a:pt x="6114040" y="971550"/>
                    <a:pt x="5291169" y="3060700"/>
                  </a:cubicBezTo>
                  <a:cubicBezTo>
                    <a:pt x="4484224" y="5149850"/>
                    <a:pt x="2813489" y="5520690"/>
                    <a:pt x="2006545" y="5749290"/>
                  </a:cubicBezTo>
                  <a:cubicBezTo>
                    <a:pt x="1199600" y="5977890"/>
                    <a:pt x="251779" y="5434330"/>
                    <a:pt x="586668" y="4203700"/>
                  </a:cubicBezTo>
                  <a:cubicBezTo>
                    <a:pt x="879540" y="3126740"/>
                    <a:pt x="0" y="1772920"/>
                    <a:pt x="86189" y="886460"/>
                  </a:cubicBezTo>
                  <a:cubicBezTo>
                    <a:pt x="170220" y="0"/>
                    <a:pt x="2089340" y="142240"/>
                    <a:pt x="3482031" y="342900"/>
                  </a:cubicBezTo>
                  <a:close/>
                </a:path>
              </a:pathLst>
            </a:custGeom>
            <a:blipFill>
              <a:blip r:embed="rId2"/>
              <a:stretch>
                <a:fillRect l="-34443" r="-291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10848" y="5808093"/>
            <a:ext cx="3348650" cy="3348636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5996" y="5808093"/>
            <a:ext cx="3271586" cy="3271573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3805" r="-96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1207253">
            <a:off x="7544471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853200">
            <a:off x="281543" y="8138931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18013" y="1182724"/>
            <a:ext cx="2814765" cy="6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1"/>
              </a:lnSpc>
            </a:pPr>
            <a:r>
              <a:rPr lang="en-US" sz="381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“สุจริต”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0706" y="2240942"/>
            <a:ext cx="9264474" cy="311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บุคลากรสำนักเทคโนโลยีสารสนเทศ มีความซื่อตรง ความซื่อสัตย์สุจริต ยึดมั่น ยืนหยัดในการรักษาความจริง ความถูกต้อง ความเป็นธรรม</a:t>
            </a:r>
          </a:p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ทั้งปวง กล้าปฏิเสธการกระทำที่ไม่ซื่อตรง ไม่ซื่อสัตย์ของบุคคลอื่นที่จะก่อให้เกิดความเสียหายต่อส่วนรวม</a:t>
            </a:r>
          </a:p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กิจกรรมประกาศเจตนารมย์ต่อต้านการทุจริตต่างๆ </a:t>
            </a:r>
          </a:p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ส่งเสริมให้บุคลากรเข้าร่วมโครงการเสริมสร้างความเข้มแข็งของกลไกการป้องกันการทุจริตและระบบบริหารจัดการตามหลักธรรมาภิบาล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8013" y="171779"/>
            <a:ext cx="4865459" cy="738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  <a:spcBef>
                <a:spcPct val="0"/>
              </a:spcBef>
            </a:pPr>
            <a:r>
              <a:rPr lang="en-US" sz="4295" b="1" spc="55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เป้าหมายคุณธรรม</a:t>
            </a:r>
          </a:p>
        </p:txBody>
      </p:sp>
      <p:sp>
        <p:nvSpPr>
          <p:cNvPr id="15" name="Freeform 15"/>
          <p:cNvSpPr/>
          <p:nvPr/>
        </p:nvSpPr>
        <p:spPr>
          <a:xfrm>
            <a:off x="8057640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4" y="0"/>
                </a:lnTo>
                <a:lnTo>
                  <a:pt x="2264464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3697858" y="6266635"/>
            <a:ext cx="3311767" cy="3311754"/>
            <a:chOff x="0" y="0"/>
            <a:chExt cx="6350000" cy="63499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 rot="1853200">
            <a:off x="3614322" y="8520138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69"/>
                </a:lnTo>
                <a:lnTo>
                  <a:pt x="0" y="18814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244169" y="-843537"/>
            <a:ext cx="11677476" cy="11921641"/>
            <a:chOff x="0" y="0"/>
            <a:chExt cx="5493457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164017" cy="5977890"/>
            </a:xfrm>
            <a:custGeom>
              <a:avLst/>
              <a:gdLst/>
              <a:ahLst/>
              <a:cxnLst/>
              <a:rect l="l" t="t" r="r" b="b"/>
              <a:pathLst>
                <a:path w="6164017" h="5977890">
                  <a:moveTo>
                    <a:pt x="3513265" y="342900"/>
                  </a:moveTo>
                  <a:cubicBezTo>
                    <a:pt x="4684287" y="509270"/>
                    <a:pt x="6164017" y="971550"/>
                    <a:pt x="5339013" y="3060700"/>
                  </a:cubicBezTo>
                  <a:cubicBezTo>
                    <a:pt x="4524660" y="5149850"/>
                    <a:pt x="2838586" y="5520690"/>
                    <a:pt x="2024232" y="5749290"/>
                  </a:cubicBezTo>
                  <a:cubicBezTo>
                    <a:pt x="1209879" y="5977890"/>
                    <a:pt x="253356" y="5434330"/>
                    <a:pt x="591319" y="4203700"/>
                  </a:cubicBezTo>
                  <a:cubicBezTo>
                    <a:pt x="886881" y="3126740"/>
                    <a:pt x="0" y="1772920"/>
                    <a:pt x="86245" y="886460"/>
                  </a:cubicBezTo>
                  <a:cubicBezTo>
                    <a:pt x="171048" y="0"/>
                    <a:pt x="2107788" y="142240"/>
                    <a:pt x="3513265" y="342900"/>
                  </a:cubicBezTo>
                  <a:close/>
                </a:path>
              </a:pathLst>
            </a:custGeom>
            <a:blipFill>
              <a:blip r:embed="rId2"/>
              <a:stretch>
                <a:fillRect l="-5" t="-13419" r="-5" b="-174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05138" y="4868879"/>
            <a:ext cx="3610731" cy="3610717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38997" b="-3899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77019" y="3280639"/>
            <a:ext cx="3511622" cy="3511608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8395" r="-50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8192" y="4868879"/>
            <a:ext cx="3708045" cy="3708030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2475" r="-10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rot="1207253">
            <a:off x="7103892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218440">
            <a:off x="4096499" y="578215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853200">
            <a:off x="281543" y="73877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829961" y="1285911"/>
            <a:ext cx="2396121" cy="72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1"/>
              </a:lnSpc>
            </a:pPr>
            <a:r>
              <a:rPr lang="en-US" sz="421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“จิตอาสา”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9635" y="2255193"/>
            <a:ext cx="8478758" cy="1047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9"/>
              </a:lnSpc>
            </a:pPr>
            <a:r>
              <a:rPr lang="en-US" sz="300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แบ่งปันน้ำใจ ร่วมบริจาคสิ่งของให้กับสถานคุ้มครองและพัฒนาคนพิการบ้านนนทภูมิ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1799" y="329356"/>
            <a:ext cx="4865459" cy="738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  <a:spcBef>
                <a:spcPct val="0"/>
              </a:spcBef>
            </a:pPr>
            <a:r>
              <a:rPr lang="en-US" sz="4295" b="1" spc="55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เป้าหมายคุณธรรม</a:t>
            </a:r>
          </a:p>
        </p:txBody>
      </p:sp>
      <p:sp>
        <p:nvSpPr>
          <p:cNvPr id="18" name="Freeform 18"/>
          <p:cNvSpPr/>
          <p:nvPr/>
        </p:nvSpPr>
        <p:spPr>
          <a:xfrm>
            <a:off x="8057640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4" y="0"/>
                </a:lnTo>
                <a:lnTo>
                  <a:pt x="2264464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3577019" y="6353153"/>
            <a:ext cx="3511622" cy="3511608"/>
            <a:chOff x="0" y="0"/>
            <a:chExt cx="6350000" cy="634997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/>
          <p:cNvSpPr/>
          <p:nvPr/>
        </p:nvSpPr>
        <p:spPr>
          <a:xfrm rot="1853200">
            <a:off x="3684584" y="8601112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8965" y="-1159233"/>
            <a:ext cx="13724021" cy="13438271"/>
            <a:chOff x="0" y="0"/>
            <a:chExt cx="18298694" cy="17917694"/>
          </a:xfrm>
        </p:grpSpPr>
        <p:grpSp>
          <p:nvGrpSpPr>
            <p:cNvPr id="3" name="Group 3"/>
            <p:cNvGrpSpPr/>
            <p:nvPr/>
          </p:nvGrpSpPr>
          <p:grpSpPr>
            <a:xfrm rot="644647">
              <a:off x="1294461" y="1294461"/>
              <a:ext cx="15328773" cy="15328773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DF3C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644647">
              <a:off x="1675461" y="1294461"/>
              <a:ext cx="15328773" cy="153287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FFA1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1198678" y="2607092"/>
            <a:ext cx="7945322" cy="50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 b="1" spc="539" dirty="0" err="1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บริจาคโลหิต</a:t>
            </a:r>
            <a:r>
              <a:rPr lang="en-US" sz="3599" b="1" spc="539" dirty="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 </a:t>
            </a:r>
            <a:r>
              <a:rPr lang="en-US" sz="3599" b="1" spc="539" dirty="0" err="1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ช่วยชีวิตเพื่อนมนุษย์</a:t>
            </a:r>
            <a:endParaRPr lang="en-US" sz="3599" b="1" spc="539" dirty="0">
              <a:solidFill>
                <a:srgbClr val="193F56"/>
              </a:solidFill>
              <a:latin typeface="Noto Sans Thai Bold"/>
              <a:ea typeface="Noto Sans Thai Bold"/>
              <a:cs typeface="Noto Sans Thai Bold"/>
              <a:sym typeface="Noto Sans Thai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240702" y="4481579"/>
            <a:ext cx="19432600" cy="4395862"/>
            <a:chOff x="0" y="0"/>
            <a:chExt cx="25910134" cy="5861149"/>
          </a:xfrm>
        </p:grpSpPr>
        <p:sp>
          <p:nvSpPr>
            <p:cNvPr id="12" name="Freeform 12"/>
            <p:cNvSpPr/>
            <p:nvPr/>
          </p:nvSpPr>
          <p:spPr>
            <a:xfrm>
              <a:off x="16386279" y="0"/>
              <a:ext cx="9523855" cy="5861149"/>
            </a:xfrm>
            <a:custGeom>
              <a:avLst/>
              <a:gdLst/>
              <a:ahLst/>
              <a:cxnLst/>
              <a:rect l="l" t="t" r="r" b="b"/>
              <a:pathLst>
                <a:path w="9523855" h="5861149">
                  <a:moveTo>
                    <a:pt x="0" y="0"/>
                  </a:moveTo>
                  <a:lnTo>
                    <a:pt x="9523855" y="0"/>
                  </a:lnTo>
                  <a:lnTo>
                    <a:pt x="9523855" y="5861149"/>
                  </a:lnTo>
                  <a:lnTo>
                    <a:pt x="0" y="5861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0860" b="-1086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962" y="0"/>
              <a:ext cx="9523855" cy="5861149"/>
            </a:xfrm>
            <a:custGeom>
              <a:avLst/>
              <a:gdLst/>
              <a:ahLst/>
              <a:cxnLst/>
              <a:rect l="l" t="t" r="r" b="b"/>
              <a:pathLst>
                <a:path w="9523855" h="5861149">
                  <a:moveTo>
                    <a:pt x="0" y="0"/>
                  </a:moveTo>
                  <a:lnTo>
                    <a:pt x="9523856" y="0"/>
                  </a:lnTo>
                  <a:lnTo>
                    <a:pt x="9523856" y="5861149"/>
                  </a:lnTo>
                  <a:lnTo>
                    <a:pt x="0" y="5861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593" r="-459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0" y="2930575"/>
              <a:ext cx="1793846" cy="0"/>
            </a:xfrm>
            <a:prstGeom prst="line">
              <a:avLst/>
            </a:prstGeom>
            <a:ln w="88860" cap="flat">
              <a:solidFill>
                <a:srgbClr val="193F56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14263815" y="2930575"/>
              <a:ext cx="1793846" cy="0"/>
            </a:xfrm>
            <a:prstGeom prst="line">
              <a:avLst/>
            </a:prstGeom>
            <a:ln w="88860" cap="flat">
              <a:solidFill>
                <a:srgbClr val="193F56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638357"/>
            <a:ext cx="3911968" cy="557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2"/>
              </a:lnSpc>
            </a:pPr>
            <a:r>
              <a:rPr lang="en-US" sz="3699" b="1" spc="125">
                <a:solidFill>
                  <a:srgbClr val="FDF3C0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เป้าหมายคุณธรรม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90212" y="1716855"/>
            <a:ext cx="3911968" cy="545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 b="1" spc="539" dirty="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“</a:t>
            </a:r>
            <a:r>
              <a:rPr lang="en-US" sz="3599" b="1" spc="539" dirty="0" err="1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จิ</a:t>
            </a:r>
            <a:r>
              <a:rPr lang="th-TH" sz="3599" b="1" spc="539" dirty="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ต</a:t>
            </a:r>
            <a:r>
              <a:rPr lang="en-US" sz="3599" b="1" spc="539" dirty="0" err="1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อาสา</a:t>
            </a:r>
            <a:r>
              <a:rPr lang="en-US" sz="3599" b="1" spc="539" dirty="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”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9608">
            <a:off x="-2113424" y="2670483"/>
            <a:ext cx="22514847" cy="24521121"/>
          </a:xfrm>
          <a:custGeom>
            <a:avLst/>
            <a:gdLst/>
            <a:ahLst/>
            <a:cxnLst/>
            <a:rect l="l" t="t" r="r" b="b"/>
            <a:pathLst>
              <a:path w="22514847" h="24521121">
                <a:moveTo>
                  <a:pt x="0" y="0"/>
                </a:moveTo>
                <a:lnTo>
                  <a:pt x="22514848" y="0"/>
                </a:lnTo>
                <a:lnTo>
                  <a:pt x="22514848" y="24521121"/>
                </a:lnTo>
                <a:lnTo>
                  <a:pt x="0" y="24521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410516">
            <a:off x="13075148" y="4532704"/>
            <a:ext cx="4379014" cy="5099964"/>
            <a:chOff x="0" y="0"/>
            <a:chExt cx="13561060" cy="15793720"/>
          </a:xfrm>
        </p:grpSpPr>
        <p:sp>
          <p:nvSpPr>
            <p:cNvPr id="4" name="Freeform 4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4"/>
              <a:stretch>
                <a:fillRect t="-4696" b="-469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196176">
            <a:off x="8977035" y="4407901"/>
            <a:ext cx="4931274" cy="5743147"/>
            <a:chOff x="0" y="0"/>
            <a:chExt cx="13561060" cy="15793720"/>
          </a:xfrm>
        </p:grpSpPr>
        <p:sp>
          <p:nvSpPr>
            <p:cNvPr id="7" name="Freeform 7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6"/>
              <a:stretch>
                <a:fillRect l="-42394" r="-4098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-496500">
            <a:off x="1416320" y="4407901"/>
            <a:ext cx="4931274" cy="5743147"/>
            <a:chOff x="0" y="0"/>
            <a:chExt cx="13561060" cy="15793720"/>
          </a:xfrm>
        </p:grpSpPr>
        <p:sp>
          <p:nvSpPr>
            <p:cNvPr id="10" name="Freeform 10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7"/>
              <a:stretch>
                <a:fillRect l="-33635" r="-2927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1024674">
            <a:off x="5457233" y="4830613"/>
            <a:ext cx="4610990" cy="5370133"/>
            <a:chOff x="0" y="0"/>
            <a:chExt cx="13561060" cy="15793720"/>
          </a:xfrm>
        </p:grpSpPr>
        <p:sp>
          <p:nvSpPr>
            <p:cNvPr id="13" name="Freeform 13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8"/>
              <a:stretch>
                <a:fillRect l="-5276" r="-746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812401" y="2130687"/>
            <a:ext cx="11041676" cy="193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75"/>
              </a:lnSpc>
            </a:pPr>
            <a:r>
              <a:rPr lang="en-US" sz="2768" spc="13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สำนักเทคโนโลยีสารสนเทศส่งเสริมและสนับสนุนให้บุคลากรเข้าร่วม</a:t>
            </a:r>
          </a:p>
          <a:p>
            <a:pPr algn="l">
              <a:lnSpc>
                <a:spcPts val="3875"/>
              </a:lnSpc>
            </a:pPr>
            <a:r>
              <a:rPr lang="en-US" sz="2768" spc="13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1.  กิจกรรมเทิดทูนสถาบันชาติ ศาสนา และพระมหากษัตริย์ </a:t>
            </a:r>
          </a:p>
          <a:p>
            <a:pPr algn="l">
              <a:lnSpc>
                <a:spcPts val="3875"/>
              </a:lnSpc>
            </a:pPr>
            <a:r>
              <a:rPr lang="en-US" sz="2768" spc="13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2.  กิจกรรมต่าง ๆ ตามแนวพระราชดำริ</a:t>
            </a:r>
          </a:p>
          <a:p>
            <a:pPr marL="0" lvl="0" indent="0" algn="l">
              <a:lnSpc>
                <a:spcPts val="3875"/>
              </a:lnSpc>
            </a:pPr>
            <a:r>
              <a:rPr lang="en-US" sz="2768" spc="13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3. กิจกรรมวันสำคัญทางศาสนา</a:t>
            </a:r>
          </a:p>
        </p:txBody>
      </p:sp>
      <p:sp>
        <p:nvSpPr>
          <p:cNvPr id="16" name="Freeform 16"/>
          <p:cNvSpPr/>
          <p:nvPr/>
        </p:nvSpPr>
        <p:spPr>
          <a:xfrm rot="-8215566">
            <a:off x="7650266" y="4011920"/>
            <a:ext cx="1664703" cy="1416511"/>
          </a:xfrm>
          <a:custGeom>
            <a:avLst/>
            <a:gdLst/>
            <a:ahLst/>
            <a:cxnLst/>
            <a:rect l="l" t="t" r="r" b="b"/>
            <a:pathLst>
              <a:path w="1664703" h="1416511">
                <a:moveTo>
                  <a:pt x="0" y="0"/>
                </a:moveTo>
                <a:lnTo>
                  <a:pt x="1664703" y="0"/>
                </a:lnTo>
                <a:lnTo>
                  <a:pt x="1664703" y="1416510"/>
                </a:lnTo>
                <a:lnTo>
                  <a:pt x="0" y="141651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-591076" y="2923695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6" y="0"/>
                </a:lnTo>
                <a:lnTo>
                  <a:pt x="2459396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4721805">
            <a:off x="16216229" y="4116822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7" y="0"/>
                </a:lnTo>
                <a:lnTo>
                  <a:pt x="2459397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902973" y="6633370"/>
            <a:ext cx="2123807" cy="2624930"/>
          </a:xfrm>
          <a:custGeom>
            <a:avLst/>
            <a:gdLst/>
            <a:ahLst/>
            <a:cxnLst/>
            <a:rect l="l" t="t" r="r" b="b"/>
            <a:pathLst>
              <a:path w="2123807" h="2624930">
                <a:moveTo>
                  <a:pt x="0" y="0"/>
                </a:moveTo>
                <a:lnTo>
                  <a:pt x="2123807" y="0"/>
                </a:lnTo>
                <a:lnTo>
                  <a:pt x="2123807" y="2624930"/>
                </a:lnTo>
                <a:lnTo>
                  <a:pt x="0" y="26249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-840167" y="4959586"/>
            <a:ext cx="2708487" cy="3347568"/>
          </a:xfrm>
          <a:custGeom>
            <a:avLst/>
            <a:gdLst/>
            <a:ahLst/>
            <a:cxnLst/>
            <a:rect l="l" t="t" r="r" b="b"/>
            <a:pathLst>
              <a:path w="2708487" h="3347568">
                <a:moveTo>
                  <a:pt x="0" y="0"/>
                </a:moveTo>
                <a:lnTo>
                  <a:pt x="2708487" y="0"/>
                </a:lnTo>
                <a:lnTo>
                  <a:pt x="2708487" y="3347568"/>
                </a:lnTo>
                <a:lnTo>
                  <a:pt x="0" y="334756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08303" y="496920"/>
            <a:ext cx="5392343" cy="589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54"/>
              </a:lnSpc>
              <a:spcBef>
                <a:spcPct val="0"/>
              </a:spcBef>
            </a:pPr>
            <a:r>
              <a:rPr lang="en-US" sz="4454" spc="222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เป้าหมายคุณธรรม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37067" y="1294885"/>
            <a:ext cx="5392343" cy="68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5154" spc="257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“กตัญญู”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9608">
            <a:off x="-2113424" y="2670483"/>
            <a:ext cx="22514847" cy="24521121"/>
          </a:xfrm>
          <a:custGeom>
            <a:avLst/>
            <a:gdLst/>
            <a:ahLst/>
            <a:cxnLst/>
            <a:rect l="l" t="t" r="r" b="b"/>
            <a:pathLst>
              <a:path w="22514847" h="24521121">
                <a:moveTo>
                  <a:pt x="0" y="0"/>
                </a:moveTo>
                <a:lnTo>
                  <a:pt x="22514848" y="0"/>
                </a:lnTo>
                <a:lnTo>
                  <a:pt x="22514848" y="24521121"/>
                </a:lnTo>
                <a:lnTo>
                  <a:pt x="0" y="24521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410516">
            <a:off x="12914611" y="4242700"/>
            <a:ext cx="4738423" cy="5518546"/>
            <a:chOff x="0" y="0"/>
            <a:chExt cx="13561060" cy="15793720"/>
          </a:xfrm>
        </p:grpSpPr>
        <p:sp>
          <p:nvSpPr>
            <p:cNvPr id="4" name="Freeform 4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4"/>
              <a:stretch>
                <a:fillRect l="-9655" r="-7372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196176">
            <a:off x="8894723" y="3888229"/>
            <a:ext cx="5146433" cy="5993729"/>
            <a:chOff x="0" y="0"/>
            <a:chExt cx="13561060" cy="15793720"/>
          </a:xfrm>
        </p:grpSpPr>
        <p:sp>
          <p:nvSpPr>
            <p:cNvPr id="7" name="Freeform 7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6"/>
              <a:stretch>
                <a:fillRect l="-38399" r="-4498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-496500">
            <a:off x="1035388" y="3647791"/>
            <a:ext cx="5317404" cy="6192848"/>
            <a:chOff x="0" y="0"/>
            <a:chExt cx="13561060" cy="15793720"/>
          </a:xfrm>
        </p:grpSpPr>
        <p:sp>
          <p:nvSpPr>
            <p:cNvPr id="10" name="Freeform 10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7"/>
              <a:stretch>
                <a:fillRect l="-36290" r="-4709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1024674">
            <a:off x="5273441" y="4124514"/>
            <a:ext cx="4863810" cy="5664576"/>
            <a:chOff x="0" y="0"/>
            <a:chExt cx="13561060" cy="15793720"/>
          </a:xfrm>
        </p:grpSpPr>
        <p:sp>
          <p:nvSpPr>
            <p:cNvPr id="13" name="Freeform 13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8"/>
              <a:stretch>
                <a:fillRect l="-23732" r="-5965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017876" y="2480898"/>
            <a:ext cx="10246779" cy="425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68"/>
              </a:lnSpc>
              <a:spcBef>
                <a:spcPct val="0"/>
              </a:spcBef>
            </a:pPr>
            <a:r>
              <a:rPr lang="en-US" sz="3268" spc="163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กิจกรรมทำบุญตักบาตรเนื่องในวันสำคัญทางศาสนา</a:t>
            </a:r>
          </a:p>
        </p:txBody>
      </p:sp>
      <p:sp>
        <p:nvSpPr>
          <p:cNvPr id="16" name="Freeform 16"/>
          <p:cNvSpPr/>
          <p:nvPr/>
        </p:nvSpPr>
        <p:spPr>
          <a:xfrm rot="-8215566">
            <a:off x="8500888" y="3038090"/>
            <a:ext cx="1664703" cy="1416511"/>
          </a:xfrm>
          <a:custGeom>
            <a:avLst/>
            <a:gdLst/>
            <a:ahLst/>
            <a:cxnLst/>
            <a:rect l="l" t="t" r="r" b="b"/>
            <a:pathLst>
              <a:path w="1664703" h="1416511">
                <a:moveTo>
                  <a:pt x="0" y="0"/>
                </a:moveTo>
                <a:lnTo>
                  <a:pt x="1664702" y="0"/>
                </a:lnTo>
                <a:lnTo>
                  <a:pt x="1664702" y="1416511"/>
                </a:lnTo>
                <a:lnTo>
                  <a:pt x="0" y="14165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-591076" y="2923695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6" y="0"/>
                </a:lnTo>
                <a:lnTo>
                  <a:pt x="2459396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4721805">
            <a:off x="16216229" y="4116822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7" y="0"/>
                </a:lnTo>
                <a:lnTo>
                  <a:pt x="2459397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902973" y="6633370"/>
            <a:ext cx="2123807" cy="2624930"/>
          </a:xfrm>
          <a:custGeom>
            <a:avLst/>
            <a:gdLst/>
            <a:ahLst/>
            <a:cxnLst/>
            <a:rect l="l" t="t" r="r" b="b"/>
            <a:pathLst>
              <a:path w="2123807" h="2624930">
                <a:moveTo>
                  <a:pt x="0" y="0"/>
                </a:moveTo>
                <a:lnTo>
                  <a:pt x="2123807" y="0"/>
                </a:lnTo>
                <a:lnTo>
                  <a:pt x="2123807" y="2624930"/>
                </a:lnTo>
                <a:lnTo>
                  <a:pt x="0" y="26249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-840167" y="4959586"/>
            <a:ext cx="2708487" cy="3347568"/>
          </a:xfrm>
          <a:custGeom>
            <a:avLst/>
            <a:gdLst/>
            <a:ahLst/>
            <a:cxnLst/>
            <a:rect l="l" t="t" r="r" b="b"/>
            <a:pathLst>
              <a:path w="2708487" h="3347568">
                <a:moveTo>
                  <a:pt x="0" y="0"/>
                </a:moveTo>
                <a:lnTo>
                  <a:pt x="2708487" y="0"/>
                </a:lnTo>
                <a:lnTo>
                  <a:pt x="2708487" y="3347568"/>
                </a:lnTo>
                <a:lnTo>
                  <a:pt x="0" y="334756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08303" y="496920"/>
            <a:ext cx="5392343" cy="589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54"/>
              </a:lnSpc>
              <a:spcBef>
                <a:spcPct val="0"/>
              </a:spcBef>
            </a:pPr>
            <a:r>
              <a:rPr lang="en-US" sz="4454" spc="222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เป้าหมายคุณธรรม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37067" y="1342510"/>
            <a:ext cx="5392343" cy="68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5154" spc="257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“กตัญญู”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47758" y="-617591"/>
            <a:ext cx="11440537" cy="11921641"/>
            <a:chOff x="0" y="0"/>
            <a:chExt cx="5381993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052554" cy="5977890"/>
            </a:xfrm>
            <a:custGeom>
              <a:avLst/>
              <a:gdLst/>
              <a:ahLst/>
              <a:cxnLst/>
              <a:rect l="l" t="t" r="r" b="b"/>
              <a:pathLst>
                <a:path w="6052554" h="5977890">
                  <a:moveTo>
                    <a:pt x="3443603" y="342900"/>
                  </a:moveTo>
                  <a:cubicBezTo>
                    <a:pt x="4590866" y="509270"/>
                    <a:pt x="6052554" y="971550"/>
                    <a:pt x="5232306" y="3060700"/>
                  </a:cubicBezTo>
                  <a:cubicBezTo>
                    <a:pt x="4434476" y="5149850"/>
                    <a:pt x="2782613" y="5520690"/>
                    <a:pt x="1984783" y="5749290"/>
                  </a:cubicBezTo>
                  <a:cubicBezTo>
                    <a:pt x="1186954" y="5977890"/>
                    <a:pt x="249839" y="5434330"/>
                    <a:pt x="580945" y="4203700"/>
                  </a:cubicBezTo>
                  <a:cubicBezTo>
                    <a:pt x="870509" y="3126740"/>
                    <a:pt x="0" y="1772920"/>
                    <a:pt x="86119" y="886460"/>
                  </a:cubicBezTo>
                  <a:cubicBezTo>
                    <a:pt x="169201" y="0"/>
                    <a:pt x="2066644" y="142240"/>
                    <a:pt x="3443603" y="342900"/>
                  </a:cubicBezTo>
                  <a:close/>
                </a:path>
              </a:pathLst>
            </a:custGeom>
            <a:blipFill>
              <a:blip r:embed="rId2"/>
              <a:stretch>
                <a:fillRect l="-40121" t="-8" r="-16219" b="-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66940" y="5601359"/>
            <a:ext cx="3313858" cy="3313845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28135" b="-498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82560" y="3036405"/>
            <a:ext cx="3534156" cy="353414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8298" r="-319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9635" y="4925593"/>
            <a:ext cx="3402925" cy="340291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38997" b="-3899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rot="1207253">
            <a:off x="7103892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218440">
            <a:off x="4096499" y="578215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853200">
            <a:off x="281543" y="73877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7626161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5" y="0"/>
                </a:lnTo>
                <a:lnTo>
                  <a:pt x="2264465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3447369" y="6445203"/>
            <a:ext cx="3419572" cy="3419558"/>
            <a:chOff x="0" y="0"/>
            <a:chExt cx="6350000" cy="63499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t="-45463" b="-325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 rot="1853200">
            <a:off x="3684584" y="8601112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829961" y="1285911"/>
            <a:ext cx="2396121" cy="72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1"/>
              </a:lnSpc>
            </a:pPr>
            <a:r>
              <a:rPr lang="en-US" sz="421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“กตัญญู”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1799" y="2255193"/>
            <a:ext cx="8478758" cy="51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9"/>
              </a:lnSpc>
            </a:pPr>
            <a:r>
              <a:rPr lang="en-US" sz="300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กิจกรรมวันสถาปนากรมสุขภาพจิต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11799" y="329356"/>
            <a:ext cx="4865459" cy="738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  <a:spcBef>
                <a:spcPct val="0"/>
              </a:spcBef>
            </a:pPr>
            <a:r>
              <a:rPr lang="en-US" sz="4295" b="1" spc="55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เป้าหมายคุณธรรม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8965" y="-1159233"/>
            <a:ext cx="13724021" cy="13438271"/>
            <a:chOff x="0" y="0"/>
            <a:chExt cx="18298694" cy="17917694"/>
          </a:xfrm>
        </p:grpSpPr>
        <p:grpSp>
          <p:nvGrpSpPr>
            <p:cNvPr id="3" name="Group 3"/>
            <p:cNvGrpSpPr/>
            <p:nvPr/>
          </p:nvGrpSpPr>
          <p:grpSpPr>
            <a:xfrm rot="644647">
              <a:off x="1294461" y="1294461"/>
              <a:ext cx="15328773" cy="15328773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DF3C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644647">
              <a:off x="1675461" y="1294461"/>
              <a:ext cx="15328773" cy="153287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FFA1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1310235" y="2428657"/>
            <a:ext cx="8116170" cy="99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 b="1" spc="539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ร่วมกิจกรรมสวดมนต์ เจริญสมาธิและสนทนาธรรม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26277" y="4037902"/>
            <a:ext cx="17420198" cy="4397845"/>
            <a:chOff x="0" y="0"/>
            <a:chExt cx="24694772" cy="5863794"/>
          </a:xfrm>
        </p:grpSpPr>
        <p:sp>
          <p:nvSpPr>
            <p:cNvPr id="12" name="Freeform 12"/>
            <p:cNvSpPr/>
            <p:nvPr/>
          </p:nvSpPr>
          <p:spPr>
            <a:xfrm>
              <a:off x="1427025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1" y="0"/>
                  </a:lnTo>
                  <a:lnTo>
                    <a:pt x="10424521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5562" b="-1760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2" y="0"/>
                  </a:lnTo>
                  <a:lnTo>
                    <a:pt x="10424522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8291" b="-1488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1450058" y="2887447"/>
              <a:ext cx="1794656" cy="0"/>
            </a:xfrm>
            <a:prstGeom prst="line">
              <a:avLst/>
            </a:prstGeom>
            <a:ln w="88900" cap="flat">
              <a:solidFill>
                <a:srgbClr val="193F56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638357"/>
            <a:ext cx="3911968" cy="557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2"/>
              </a:lnSpc>
            </a:pPr>
            <a:r>
              <a:rPr lang="en-US" sz="3699" b="1" spc="125">
                <a:solidFill>
                  <a:srgbClr val="FDF3C0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เป้าหมายคุณธรรม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90212" y="1716855"/>
            <a:ext cx="2832834" cy="50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 b="1" spc="539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“กตัญญู”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244169" y="-843537"/>
            <a:ext cx="11677476" cy="11921641"/>
            <a:chOff x="0" y="0"/>
            <a:chExt cx="5493457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164017" cy="5977890"/>
            </a:xfrm>
            <a:custGeom>
              <a:avLst/>
              <a:gdLst/>
              <a:ahLst/>
              <a:cxnLst/>
              <a:rect l="l" t="t" r="r" b="b"/>
              <a:pathLst>
                <a:path w="6164017" h="5977890">
                  <a:moveTo>
                    <a:pt x="3513265" y="342900"/>
                  </a:moveTo>
                  <a:cubicBezTo>
                    <a:pt x="4684287" y="509270"/>
                    <a:pt x="6164017" y="971550"/>
                    <a:pt x="5339013" y="3060700"/>
                  </a:cubicBezTo>
                  <a:cubicBezTo>
                    <a:pt x="4524660" y="5149850"/>
                    <a:pt x="2838586" y="5520690"/>
                    <a:pt x="2024232" y="5749290"/>
                  </a:cubicBezTo>
                  <a:cubicBezTo>
                    <a:pt x="1209879" y="5977890"/>
                    <a:pt x="253356" y="5434330"/>
                    <a:pt x="591319" y="4203700"/>
                  </a:cubicBezTo>
                  <a:cubicBezTo>
                    <a:pt x="886881" y="3126740"/>
                    <a:pt x="0" y="1772920"/>
                    <a:pt x="86245" y="886460"/>
                  </a:cubicBezTo>
                  <a:cubicBezTo>
                    <a:pt x="171048" y="0"/>
                    <a:pt x="2107788" y="142240"/>
                    <a:pt x="3513265" y="342900"/>
                  </a:cubicBezTo>
                  <a:close/>
                </a:path>
              </a:pathLst>
            </a:custGeom>
            <a:blipFill>
              <a:blip r:embed="rId2"/>
              <a:stretch>
                <a:fillRect t="-11663" b="-192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06082" y="5601359"/>
            <a:ext cx="3455164" cy="3455150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82560" y="3211286"/>
            <a:ext cx="3580975" cy="3580960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9635" y="4925593"/>
            <a:ext cx="3671768" cy="3671754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rot="1207253">
            <a:off x="7103892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218440">
            <a:off x="4096499" y="578215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853200">
            <a:off x="281543" y="73877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8057640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4" y="0"/>
                </a:lnTo>
                <a:lnTo>
                  <a:pt x="2264464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3565377" y="6616629"/>
            <a:ext cx="3423762" cy="3423749"/>
            <a:chOff x="0" y="0"/>
            <a:chExt cx="6350000" cy="63499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 rot="1853200">
            <a:off x="3684584" y="8601112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829961" y="1285911"/>
            <a:ext cx="2396121" cy="72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1"/>
              </a:lnSpc>
            </a:pPr>
            <a:r>
              <a:rPr lang="en-US" sz="421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“กตัญญู”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1799" y="2255193"/>
            <a:ext cx="8478758" cy="51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9"/>
              </a:lnSpc>
            </a:pPr>
            <a:r>
              <a:rPr lang="en-US" sz="300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กิจจกรรมปีใหม่ 2568 สำนักเทคโนโลยีสารสนเทศ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11799" y="329356"/>
            <a:ext cx="4865459" cy="738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  <a:spcBef>
                <a:spcPct val="0"/>
              </a:spcBef>
            </a:pPr>
            <a:r>
              <a:rPr lang="en-US" sz="4295" b="1" spc="55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เป้าหมายคุณธรรม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38965" y="-1159233"/>
            <a:ext cx="13724021" cy="13438271"/>
            <a:chOff x="0" y="0"/>
            <a:chExt cx="18298694" cy="17917694"/>
          </a:xfrm>
        </p:grpSpPr>
        <p:grpSp>
          <p:nvGrpSpPr>
            <p:cNvPr id="3" name="Group 3"/>
            <p:cNvGrpSpPr/>
            <p:nvPr/>
          </p:nvGrpSpPr>
          <p:grpSpPr>
            <a:xfrm rot="644647">
              <a:off x="1294461" y="1294461"/>
              <a:ext cx="15328773" cy="15328773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DF3C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644647">
              <a:off x="1675461" y="1294461"/>
              <a:ext cx="15328773" cy="153287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FFA1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701229" y="2419381"/>
            <a:ext cx="10335883" cy="1227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0"/>
              </a:lnSpc>
            </a:pPr>
            <a:r>
              <a:rPr lang="en-US" sz="2200" b="1" spc="33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ข้าร่วมพิธีวางพานพุ่มเนื่องในวันคล้ายวันพระบรมราชสมภพ </a:t>
            </a:r>
          </a:p>
          <a:p>
            <a:pPr algn="l">
              <a:lnSpc>
                <a:spcPts val="2420"/>
              </a:lnSpc>
            </a:pPr>
            <a:r>
              <a:rPr lang="en-US" sz="2200" b="1" spc="33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พระบาทสมเด็จพระบรมชนกาธิเบศร มหาภูมิพลอดุลยเดชมหาราช </a:t>
            </a:r>
          </a:p>
          <a:p>
            <a:pPr algn="l">
              <a:lnSpc>
                <a:spcPts val="2420"/>
              </a:lnSpc>
            </a:pPr>
            <a:r>
              <a:rPr lang="en-US" sz="2200" b="1" spc="33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บรมนาถบพิตร วันชาติและวันพ่อแห่งชาติ เพื่อเป็นการถวายความ</a:t>
            </a:r>
          </a:p>
          <a:p>
            <a:pPr algn="l">
              <a:lnSpc>
                <a:spcPts val="2420"/>
              </a:lnSpc>
            </a:pPr>
            <a:r>
              <a:rPr lang="en-US" sz="2200" b="1" spc="330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จงรักภักดีและสำนักในพระมหากรุณาธิคุณ เมื่อวันที่ 5 ธันวาคม 2567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4097310"/>
            <a:ext cx="18521079" cy="4397845"/>
            <a:chOff x="0" y="0"/>
            <a:chExt cx="24694772" cy="5863794"/>
          </a:xfrm>
        </p:grpSpPr>
        <p:sp>
          <p:nvSpPr>
            <p:cNvPr id="12" name="Freeform 12"/>
            <p:cNvSpPr/>
            <p:nvPr/>
          </p:nvSpPr>
          <p:spPr>
            <a:xfrm>
              <a:off x="1427025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1" y="0"/>
                  </a:lnTo>
                  <a:lnTo>
                    <a:pt x="10424521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313" b="-931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2" y="0"/>
                  </a:lnTo>
                  <a:lnTo>
                    <a:pt x="10424522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282" b="-1028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1450058" y="2887447"/>
              <a:ext cx="1794656" cy="0"/>
            </a:xfrm>
            <a:prstGeom prst="line">
              <a:avLst/>
            </a:prstGeom>
            <a:ln w="88900" cap="flat">
              <a:solidFill>
                <a:srgbClr val="193F56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638357"/>
            <a:ext cx="3911968" cy="557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2"/>
              </a:lnSpc>
            </a:pPr>
            <a:r>
              <a:rPr lang="en-US" sz="3699" b="1" spc="125">
                <a:solidFill>
                  <a:srgbClr val="FDF3C0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เป้าหมายคุณธรรม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90212" y="1791845"/>
            <a:ext cx="2832834" cy="50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 b="1" spc="539">
                <a:solidFill>
                  <a:srgbClr val="193F56"/>
                </a:solidFill>
                <a:latin typeface="Noto Sans Thai Bold"/>
                <a:ea typeface="Noto Sans Thai Bold"/>
                <a:cs typeface="Noto Sans Thai Bold"/>
                <a:sym typeface="Noto Sans Thai Bold"/>
              </a:rPr>
              <a:t>“กตัญญู”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31380" y="-924511"/>
            <a:ext cx="11495040" cy="11921641"/>
            <a:chOff x="0" y="0"/>
            <a:chExt cx="5407633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078194" cy="5977890"/>
            </a:xfrm>
            <a:custGeom>
              <a:avLst/>
              <a:gdLst/>
              <a:ahLst/>
              <a:cxnLst/>
              <a:rect l="l" t="t" r="r" b="b"/>
              <a:pathLst>
                <a:path w="6078194" h="5977890">
                  <a:moveTo>
                    <a:pt x="3459627" y="342900"/>
                  </a:moveTo>
                  <a:cubicBezTo>
                    <a:pt x="4612355" y="509270"/>
                    <a:pt x="6078193" y="971550"/>
                    <a:pt x="5256852" y="3060700"/>
                  </a:cubicBezTo>
                  <a:cubicBezTo>
                    <a:pt x="4455221" y="5149850"/>
                    <a:pt x="2795489" y="5520690"/>
                    <a:pt x="1993858" y="5749290"/>
                  </a:cubicBezTo>
                  <a:cubicBezTo>
                    <a:pt x="1192227" y="5977890"/>
                    <a:pt x="250648" y="5434330"/>
                    <a:pt x="583331" y="4203700"/>
                  </a:cubicBezTo>
                  <a:cubicBezTo>
                    <a:pt x="874275" y="3126740"/>
                    <a:pt x="0" y="1772920"/>
                    <a:pt x="86148" y="886460"/>
                  </a:cubicBezTo>
                  <a:cubicBezTo>
                    <a:pt x="169626" y="0"/>
                    <a:pt x="2076108" y="142240"/>
                    <a:pt x="3459627" y="342900"/>
                  </a:cubicBezTo>
                  <a:close/>
                </a:path>
              </a:pathLst>
            </a:custGeom>
            <a:blipFill>
              <a:blip r:embed="rId2"/>
              <a:stretch>
                <a:fillRect b="-379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53175" y="5507691"/>
            <a:ext cx="3348650" cy="3571975"/>
            <a:chOff x="0" y="0"/>
            <a:chExt cx="6350000" cy="6773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773490"/>
            </a:xfrm>
            <a:custGeom>
              <a:avLst/>
              <a:gdLst/>
              <a:ahLst/>
              <a:cxnLst/>
              <a:rect l="l" t="t" r="r" b="b"/>
              <a:pathLst>
                <a:path w="6350000" h="6773490">
                  <a:moveTo>
                    <a:pt x="6350000" y="3386786"/>
                  </a:moveTo>
                  <a:cubicBezTo>
                    <a:pt x="6350000" y="5257157"/>
                    <a:pt x="4928476" y="6773490"/>
                    <a:pt x="3175000" y="6773490"/>
                  </a:cubicBezTo>
                  <a:cubicBezTo>
                    <a:pt x="1421498" y="6773490"/>
                    <a:pt x="0" y="5257157"/>
                    <a:pt x="0" y="3386786"/>
                  </a:cubicBezTo>
                  <a:cubicBezTo>
                    <a:pt x="0" y="1516319"/>
                    <a:pt x="1421498" y="0"/>
                    <a:pt x="3175000" y="0"/>
                  </a:cubicBezTo>
                  <a:cubicBezTo>
                    <a:pt x="4928502" y="0"/>
                    <a:pt x="6350000" y="1516319"/>
                    <a:pt x="6350000" y="3386786"/>
                  </a:cubicBezTo>
                  <a:close/>
                </a:path>
              </a:pathLst>
            </a:custGeom>
            <a:blipFill>
              <a:blip r:embed="rId3"/>
              <a:stretch>
                <a:fillRect l="-3334" r="-3334" b="-334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5996" y="5485636"/>
            <a:ext cx="3594044" cy="3594030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b="-428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1207253">
            <a:off x="7544471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604987">
            <a:off x="211281" y="8423894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45996" y="2206315"/>
            <a:ext cx="9749878" cy="222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นายทวีศักดิ์ สิริรัตน์เรขา ผู้อำนวยการโรงพยาบาลยุวประสาทไวทโยปถัมถ์ ปฏิบัติหน้าที่ผู้อำนวยการสำนักเทคโนโลยีสารสนเทศ ได้มอบเกียรติบัตร เพื่อยกย่องและเชิดชูเกียรติ นายอมรวิทย์ อมาตยคง ตำแหน่งผู้เชี่ยวชาญการพัฒนาระบบเครือข่ายคอมพิวเตอร์และสารสนเทศ เพื่อเป็นแบบอย่าง</a:t>
            </a:r>
          </a:p>
          <a:p>
            <a:pPr algn="l">
              <a:lnSpc>
                <a:spcPts val="3537"/>
              </a:lnSpc>
            </a:pPr>
            <a:r>
              <a:rPr lang="en-US" sz="252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ที่ดีให้บุคลากรอื่นได้ปฏิบัติและพัฒนาตนให้ดียิ่งขึ้น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996" y="642524"/>
            <a:ext cx="7584621" cy="69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3"/>
              </a:lnSpc>
              <a:spcBef>
                <a:spcPct val="0"/>
              </a:spcBef>
            </a:pPr>
            <a:r>
              <a:rPr lang="en-US" sz="4095" b="1" spc="53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กิจกรรรมยกย่องและเชิดชูเกียรติ</a:t>
            </a:r>
          </a:p>
        </p:txBody>
      </p:sp>
      <p:sp>
        <p:nvSpPr>
          <p:cNvPr id="14" name="Freeform 14"/>
          <p:cNvSpPr/>
          <p:nvPr/>
        </p:nvSpPr>
        <p:spPr>
          <a:xfrm>
            <a:off x="8057640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4" y="0"/>
                </a:lnTo>
                <a:lnTo>
                  <a:pt x="2264464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3793179" y="5762197"/>
            <a:ext cx="3859996" cy="3859981"/>
            <a:chOff x="0" y="0"/>
            <a:chExt cx="6350000" cy="63499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0772" r="-227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17"/>
          <p:cNvSpPr/>
          <p:nvPr/>
        </p:nvSpPr>
        <p:spPr>
          <a:xfrm rot="1853200">
            <a:off x="3962571" y="8423894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9608">
            <a:off x="-2113424" y="2950464"/>
            <a:ext cx="22514847" cy="24521121"/>
          </a:xfrm>
          <a:custGeom>
            <a:avLst/>
            <a:gdLst/>
            <a:ahLst/>
            <a:cxnLst/>
            <a:rect l="l" t="t" r="r" b="b"/>
            <a:pathLst>
              <a:path w="22514847" h="24521121">
                <a:moveTo>
                  <a:pt x="0" y="0"/>
                </a:moveTo>
                <a:lnTo>
                  <a:pt x="22514848" y="0"/>
                </a:lnTo>
                <a:lnTo>
                  <a:pt x="22514848" y="24521121"/>
                </a:lnTo>
                <a:lnTo>
                  <a:pt x="0" y="24521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591076" y="2923695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6" y="0"/>
                </a:lnTo>
                <a:lnTo>
                  <a:pt x="2459396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4721805">
            <a:off x="16216229" y="4116822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7" y="0"/>
                </a:lnTo>
                <a:lnTo>
                  <a:pt x="2459397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902973" y="6633370"/>
            <a:ext cx="2123807" cy="2624930"/>
          </a:xfrm>
          <a:custGeom>
            <a:avLst/>
            <a:gdLst/>
            <a:ahLst/>
            <a:cxnLst/>
            <a:rect l="l" t="t" r="r" b="b"/>
            <a:pathLst>
              <a:path w="2123807" h="2624930">
                <a:moveTo>
                  <a:pt x="0" y="0"/>
                </a:moveTo>
                <a:lnTo>
                  <a:pt x="2123807" y="0"/>
                </a:lnTo>
                <a:lnTo>
                  <a:pt x="2123807" y="2624930"/>
                </a:lnTo>
                <a:lnTo>
                  <a:pt x="0" y="26249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840167" y="4959586"/>
            <a:ext cx="2708487" cy="3347568"/>
          </a:xfrm>
          <a:custGeom>
            <a:avLst/>
            <a:gdLst/>
            <a:ahLst/>
            <a:cxnLst/>
            <a:rect l="l" t="t" r="r" b="b"/>
            <a:pathLst>
              <a:path w="2708487" h="3347568">
                <a:moveTo>
                  <a:pt x="0" y="0"/>
                </a:moveTo>
                <a:lnTo>
                  <a:pt x="2708487" y="0"/>
                </a:lnTo>
                <a:lnTo>
                  <a:pt x="2708487" y="3347568"/>
                </a:lnTo>
                <a:lnTo>
                  <a:pt x="0" y="33475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227534" y="1936287"/>
            <a:ext cx="12019559" cy="8188559"/>
          </a:xfrm>
          <a:custGeom>
            <a:avLst/>
            <a:gdLst/>
            <a:ahLst/>
            <a:cxnLst/>
            <a:rect l="l" t="t" r="r" b="b"/>
            <a:pathLst>
              <a:path w="12019559" h="8188559">
                <a:moveTo>
                  <a:pt x="0" y="0"/>
                </a:moveTo>
                <a:lnTo>
                  <a:pt x="12019559" y="0"/>
                </a:lnTo>
                <a:lnTo>
                  <a:pt x="12019559" y="8188560"/>
                </a:lnTo>
                <a:lnTo>
                  <a:pt x="0" y="81885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887" b="-1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430245"/>
            <a:ext cx="16417228" cy="1361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868" spc="143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คณะกรรมการส่งเสริมคุณธรรมแห่งชาติ มอบเกียรติบัติให้ สำนักเเทคโนโลยีสารสนเทศ </a:t>
            </a:r>
          </a:p>
          <a:p>
            <a:pPr marL="0" lvl="0" indent="0" algn="ctr">
              <a:lnSpc>
                <a:spcPts val="3671"/>
              </a:lnSpc>
            </a:pPr>
            <a:r>
              <a:rPr lang="en-US" sz="2868" spc="143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กรมสุขภาพจิต มีผลการประเมินองค์กร ระดับองค์กรคุณธรรมต้นแบบ ประจำปีงบประมาณ พ.ศ. 2567 ให้ไว้ ณ วันที่ 19 มีนาคม 2568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23967" y="-1159233"/>
            <a:ext cx="13724021" cy="13438271"/>
            <a:chOff x="0" y="0"/>
            <a:chExt cx="18298694" cy="17917694"/>
          </a:xfrm>
        </p:grpSpPr>
        <p:grpSp>
          <p:nvGrpSpPr>
            <p:cNvPr id="3" name="Group 3"/>
            <p:cNvGrpSpPr/>
            <p:nvPr/>
          </p:nvGrpSpPr>
          <p:grpSpPr>
            <a:xfrm rot="644647">
              <a:off x="1294461" y="1294461"/>
              <a:ext cx="15328773" cy="15328773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DF3C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644647">
              <a:off x="1675461" y="1294461"/>
              <a:ext cx="15328773" cy="153287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FFA1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5379" tIns="55379" rIns="55379" bIns="55379" rtlCol="0" anchor="ctr"/>
              <a:lstStyle/>
              <a:p>
                <a:pPr algn="ctr">
                  <a:lnSpc>
                    <a:spcPts val="3460"/>
                  </a:lnSpc>
                </a:pPr>
                <a:endParaRPr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1118688" y="1317715"/>
            <a:ext cx="16463484" cy="1753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สำนักงานพัฒนารัฐบาลดิจิทัล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(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องค์การมหาชน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)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สถาบันนวัตกรรมและธรรมาภิบาลข้อมูล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มอบประกาศเ</a:t>
            </a:r>
            <a:r>
              <a:rPr lang="th-TH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กี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ยรติคุณให้แก่กรมสุขภาพจิต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รางวัลชุดข้อมูลเปิดทรงคุณค่า</a:t>
            </a:r>
            <a:endParaRPr lang="en-US" sz="3091" b="1" spc="463" dirty="0">
              <a:solidFill>
                <a:srgbClr val="193F56"/>
              </a:solidFill>
              <a:latin typeface="AngsanaUPC" panose="02020603050405020304" pitchFamily="18" charset="-34"/>
              <a:ea typeface="Noto Sans Thai Bold"/>
              <a:cs typeface="AngsanaUPC" panose="02020603050405020304" pitchFamily="18" charset="-34"/>
              <a:sym typeface="Noto Sans Thai Bold"/>
            </a:endParaRPr>
          </a:p>
          <a:p>
            <a:pPr algn="l">
              <a:lnSpc>
                <a:spcPts val="3400"/>
              </a:lnSpc>
            </a:pP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(DIGI DATA AWARDS 2024)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โดยสำนักเทคโนโลยีสารสนเทศ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กลุ่มงานพัฒนาเทคโนโลยีสารสนเทศชุดที่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1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และชุดที่</a:t>
            </a:r>
            <a:r>
              <a:rPr lang="en-US" sz="3091" b="1" spc="463" dirty="0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 2 </a:t>
            </a:r>
            <a:r>
              <a:rPr lang="en-US" sz="3091" b="1" spc="463" dirty="0" err="1">
                <a:solidFill>
                  <a:srgbClr val="193F56"/>
                </a:solidFill>
                <a:latin typeface="AngsanaUPC" panose="02020603050405020304" pitchFamily="18" charset="-34"/>
                <a:ea typeface="Noto Sans Thai Bold"/>
                <a:cs typeface="AngsanaUPC" panose="02020603050405020304" pitchFamily="18" charset="-34"/>
                <a:sym typeface="Noto Sans Thai Bold"/>
              </a:rPr>
              <a:t>จัดทำข้อมูล</a:t>
            </a:r>
            <a:endParaRPr lang="en-US" sz="3091" b="1" spc="463" dirty="0">
              <a:solidFill>
                <a:srgbClr val="193F56"/>
              </a:solidFill>
              <a:latin typeface="AngsanaUPC" panose="02020603050405020304" pitchFamily="18" charset="-34"/>
              <a:ea typeface="Noto Sans Thai Bold"/>
              <a:cs typeface="AngsanaUPC" panose="02020603050405020304" pitchFamily="18" charset="-34"/>
              <a:sym typeface="Noto Sans Thai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458286" y="3879136"/>
            <a:ext cx="17217438" cy="4397845"/>
            <a:chOff x="0" y="0"/>
            <a:chExt cx="24694772" cy="5863794"/>
          </a:xfrm>
        </p:grpSpPr>
        <p:sp>
          <p:nvSpPr>
            <p:cNvPr id="12" name="Freeform 12"/>
            <p:cNvSpPr/>
            <p:nvPr/>
          </p:nvSpPr>
          <p:spPr>
            <a:xfrm>
              <a:off x="1427025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1" y="0"/>
                  </a:lnTo>
                  <a:lnTo>
                    <a:pt x="10424521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6616" b="-7070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0424522" cy="5863794"/>
            </a:xfrm>
            <a:custGeom>
              <a:avLst/>
              <a:gdLst/>
              <a:ahLst/>
              <a:cxnLst/>
              <a:rect l="l" t="t" r="r" b="b"/>
              <a:pathLst>
                <a:path w="10424522" h="5863794">
                  <a:moveTo>
                    <a:pt x="0" y="0"/>
                  </a:moveTo>
                  <a:lnTo>
                    <a:pt x="10424522" y="0"/>
                  </a:lnTo>
                  <a:lnTo>
                    <a:pt x="10424522" y="5863794"/>
                  </a:lnTo>
                  <a:lnTo>
                    <a:pt x="0" y="5863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7377" b="-4462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1450058" y="2887447"/>
              <a:ext cx="1794656" cy="0"/>
            </a:xfrm>
            <a:prstGeom prst="line">
              <a:avLst/>
            </a:prstGeom>
            <a:ln w="88900" cap="flat">
              <a:solidFill>
                <a:srgbClr val="193F56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39653" y="565408"/>
            <a:ext cx="10559719" cy="1350764"/>
          </a:xfrm>
          <a:custGeom>
            <a:avLst/>
            <a:gdLst/>
            <a:ahLst/>
            <a:cxnLst/>
            <a:rect l="l" t="t" r="r" b="b"/>
            <a:pathLst>
              <a:path w="10559719" h="1350764">
                <a:moveTo>
                  <a:pt x="0" y="0"/>
                </a:moveTo>
                <a:lnTo>
                  <a:pt x="10559719" y="0"/>
                </a:lnTo>
                <a:lnTo>
                  <a:pt x="10559719" y="1350764"/>
                </a:lnTo>
                <a:lnTo>
                  <a:pt x="0" y="1350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10767934" y="565408"/>
            <a:ext cx="10559719" cy="1350764"/>
          </a:xfrm>
          <a:custGeom>
            <a:avLst/>
            <a:gdLst/>
            <a:ahLst/>
            <a:cxnLst/>
            <a:rect l="l" t="t" r="r" b="b"/>
            <a:pathLst>
              <a:path w="10559719" h="1350764">
                <a:moveTo>
                  <a:pt x="10559719" y="0"/>
                </a:moveTo>
                <a:lnTo>
                  <a:pt x="0" y="0"/>
                </a:lnTo>
                <a:lnTo>
                  <a:pt x="0" y="1350764"/>
                </a:lnTo>
                <a:lnTo>
                  <a:pt x="10559719" y="1350764"/>
                </a:lnTo>
                <a:lnTo>
                  <a:pt x="10559719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838200" y="5834043"/>
            <a:ext cx="10611600" cy="2339055"/>
          </a:xfrm>
          <a:custGeom>
            <a:avLst/>
            <a:gdLst/>
            <a:ahLst/>
            <a:cxnLst/>
            <a:rect l="l" t="t" r="r" b="b"/>
            <a:pathLst>
              <a:path w="10611600" h="2339055">
                <a:moveTo>
                  <a:pt x="0" y="0"/>
                </a:moveTo>
                <a:lnTo>
                  <a:pt x="10611600" y="0"/>
                </a:lnTo>
                <a:lnTo>
                  <a:pt x="10611600" y="2339055"/>
                </a:lnTo>
                <a:lnTo>
                  <a:pt x="0" y="2339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00" t="-3691" b="-36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 flipV="1">
            <a:off x="-312524" y="7990669"/>
            <a:ext cx="4247954" cy="2819097"/>
          </a:xfrm>
          <a:custGeom>
            <a:avLst/>
            <a:gdLst/>
            <a:ahLst/>
            <a:cxnLst/>
            <a:rect l="l" t="t" r="r" b="b"/>
            <a:pathLst>
              <a:path w="4247954" h="2819097">
                <a:moveTo>
                  <a:pt x="4247954" y="2819096"/>
                </a:moveTo>
                <a:lnTo>
                  <a:pt x="0" y="2819096"/>
                </a:lnTo>
                <a:lnTo>
                  <a:pt x="0" y="0"/>
                </a:lnTo>
                <a:lnTo>
                  <a:pt x="4247954" y="0"/>
                </a:lnTo>
                <a:lnTo>
                  <a:pt x="4247954" y="281909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V="1">
            <a:off x="14352570" y="7990669"/>
            <a:ext cx="4247954" cy="2819097"/>
          </a:xfrm>
          <a:custGeom>
            <a:avLst/>
            <a:gdLst/>
            <a:ahLst/>
            <a:cxnLst/>
            <a:rect l="l" t="t" r="r" b="b"/>
            <a:pathLst>
              <a:path w="4247954" h="2819097">
                <a:moveTo>
                  <a:pt x="0" y="2819096"/>
                </a:moveTo>
                <a:lnTo>
                  <a:pt x="4247954" y="2819096"/>
                </a:lnTo>
                <a:lnTo>
                  <a:pt x="4247954" y="0"/>
                </a:lnTo>
                <a:lnTo>
                  <a:pt x="0" y="0"/>
                </a:lnTo>
                <a:lnTo>
                  <a:pt x="0" y="281909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386455" y="4452957"/>
            <a:ext cx="1411070" cy="1381085"/>
          </a:xfrm>
          <a:custGeom>
            <a:avLst/>
            <a:gdLst/>
            <a:ahLst/>
            <a:cxnLst/>
            <a:rect l="l" t="t" r="r" b="b"/>
            <a:pathLst>
              <a:path w="1411070" h="1381085">
                <a:moveTo>
                  <a:pt x="0" y="0"/>
                </a:moveTo>
                <a:lnTo>
                  <a:pt x="1411071" y="0"/>
                </a:lnTo>
                <a:lnTo>
                  <a:pt x="1411071" y="1381086"/>
                </a:lnTo>
                <a:lnTo>
                  <a:pt x="0" y="13810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202403" y="6304791"/>
            <a:ext cx="11773948" cy="119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800"/>
              </a:lnSpc>
              <a:spcBef>
                <a:spcPct val="0"/>
              </a:spcBef>
            </a:pPr>
            <a:r>
              <a:rPr lang="en-US" sz="7000" b="1">
                <a:solidFill>
                  <a:srgbClr val="0463FF"/>
                </a:solidFill>
                <a:latin typeface="Prompt Bold"/>
                <a:ea typeface="Prompt Bold"/>
                <a:cs typeface="Prompt Bold"/>
                <a:sym typeface="Prompt Bold"/>
              </a:rPr>
              <a:t>องค์กรคุณธรรมต้นแบบ</a:t>
            </a:r>
          </a:p>
        </p:txBody>
      </p:sp>
      <p:sp>
        <p:nvSpPr>
          <p:cNvPr id="9" name="Freeform 9"/>
          <p:cNvSpPr/>
          <p:nvPr/>
        </p:nvSpPr>
        <p:spPr>
          <a:xfrm>
            <a:off x="13728789" y="6277535"/>
            <a:ext cx="1247562" cy="1221051"/>
          </a:xfrm>
          <a:custGeom>
            <a:avLst/>
            <a:gdLst/>
            <a:ahLst/>
            <a:cxnLst/>
            <a:rect l="l" t="t" r="r" b="b"/>
            <a:pathLst>
              <a:path w="1247562" h="1221051">
                <a:moveTo>
                  <a:pt x="0" y="0"/>
                </a:moveTo>
                <a:lnTo>
                  <a:pt x="1247562" y="0"/>
                </a:lnTo>
                <a:lnTo>
                  <a:pt x="1247562" y="1221052"/>
                </a:lnTo>
                <a:lnTo>
                  <a:pt x="0" y="12210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7661782" y="702601"/>
            <a:ext cx="2855190" cy="2907102"/>
          </a:xfrm>
          <a:custGeom>
            <a:avLst/>
            <a:gdLst/>
            <a:ahLst/>
            <a:cxnLst/>
            <a:rect l="l" t="t" r="r" b="b"/>
            <a:pathLst>
              <a:path w="2855190" h="2907102">
                <a:moveTo>
                  <a:pt x="0" y="0"/>
                </a:moveTo>
                <a:lnTo>
                  <a:pt x="2855190" y="0"/>
                </a:lnTo>
                <a:lnTo>
                  <a:pt x="2855190" y="2907102"/>
                </a:lnTo>
                <a:lnTo>
                  <a:pt x="0" y="29071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449966" y="8306448"/>
            <a:ext cx="9278823" cy="72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463FF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ประจำปี 2568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06083" y="4105003"/>
            <a:ext cx="13541711" cy="150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 b="1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สำนักเทคโนโลยีสารสนเทศ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074" b="-80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157894" y="601130"/>
            <a:ext cx="6823435" cy="5238354"/>
            <a:chOff x="0" y="0"/>
            <a:chExt cx="9097914" cy="6984472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488243" y="762344"/>
              <a:ext cx="8121429" cy="5459784"/>
              <a:chOff x="0" y="0"/>
              <a:chExt cx="6045200" cy="4064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45720" y="69850"/>
                <a:ext cx="5943600" cy="3977640"/>
              </a:xfrm>
              <a:custGeom>
                <a:avLst/>
                <a:gdLst/>
                <a:ahLst/>
                <a:cxnLst/>
                <a:rect l="l" t="t" r="r" b="b"/>
                <a:pathLst>
                  <a:path w="5943600" h="3977640">
                    <a:moveTo>
                      <a:pt x="5943600" y="3977640"/>
                    </a:moveTo>
                    <a:lnTo>
                      <a:pt x="0" y="3977640"/>
                    </a:lnTo>
                    <a:lnTo>
                      <a:pt x="0" y="0"/>
                    </a:lnTo>
                    <a:lnTo>
                      <a:pt x="5943600" y="0"/>
                    </a:lnTo>
                    <a:lnTo>
                      <a:pt x="5943600" y="397764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5966" b="-596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6045200" cy="4064000"/>
              </a:xfrm>
              <a:custGeom>
                <a:avLst/>
                <a:gdLst/>
                <a:ahLst/>
                <a:cxnLst/>
                <a:rect l="l" t="t" r="r" b="b"/>
                <a:pathLst>
                  <a:path w="6045200" h="4064000">
                    <a:moveTo>
                      <a:pt x="6045200" y="4064000"/>
                    </a:moveTo>
                    <a:lnTo>
                      <a:pt x="0" y="4064000"/>
                    </a:lnTo>
                    <a:lnTo>
                      <a:pt x="0" y="0"/>
                    </a:lnTo>
                    <a:lnTo>
                      <a:pt x="6045200" y="0"/>
                    </a:lnTo>
                    <a:lnTo>
                      <a:pt x="6045200" y="406400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13" r="-1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Freeform 7"/>
            <p:cNvSpPr/>
            <p:nvPr/>
          </p:nvSpPr>
          <p:spPr>
            <a:xfrm rot="-1936323">
              <a:off x="65285" y="388648"/>
              <a:ext cx="1665971" cy="726533"/>
            </a:xfrm>
            <a:custGeom>
              <a:avLst/>
              <a:gdLst/>
              <a:ahLst/>
              <a:cxnLst/>
              <a:rect l="l" t="t" r="r" b="b"/>
              <a:pathLst>
                <a:path w="1665971" h="726533">
                  <a:moveTo>
                    <a:pt x="0" y="0"/>
                  </a:moveTo>
                  <a:lnTo>
                    <a:pt x="1665971" y="0"/>
                  </a:lnTo>
                  <a:lnTo>
                    <a:pt x="1665971" y="726533"/>
                  </a:lnTo>
                  <a:lnTo>
                    <a:pt x="0" y="72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272212">
              <a:off x="7656045" y="5894824"/>
              <a:ext cx="1352988" cy="753732"/>
            </a:xfrm>
            <a:custGeom>
              <a:avLst/>
              <a:gdLst/>
              <a:ahLst/>
              <a:cxnLst/>
              <a:rect l="l" t="t" r="r" b="b"/>
              <a:pathLst>
                <a:path w="1352988" h="753732">
                  <a:moveTo>
                    <a:pt x="0" y="0"/>
                  </a:moveTo>
                  <a:lnTo>
                    <a:pt x="1352988" y="0"/>
                  </a:lnTo>
                  <a:lnTo>
                    <a:pt x="1352988" y="753732"/>
                  </a:lnTo>
                  <a:lnTo>
                    <a:pt x="0" y="753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 rot="7168844">
            <a:off x="761277" y="518592"/>
            <a:ext cx="1598031" cy="696905"/>
          </a:xfrm>
          <a:custGeom>
            <a:avLst/>
            <a:gdLst/>
            <a:ahLst/>
            <a:cxnLst/>
            <a:rect l="l" t="t" r="r" b="b"/>
            <a:pathLst>
              <a:path w="1598031" h="696905">
                <a:moveTo>
                  <a:pt x="0" y="0"/>
                </a:moveTo>
                <a:lnTo>
                  <a:pt x="1598031" y="0"/>
                </a:lnTo>
                <a:lnTo>
                  <a:pt x="1598031" y="696904"/>
                </a:lnTo>
                <a:lnTo>
                  <a:pt x="0" y="6969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3237770">
            <a:off x="6421865" y="5646158"/>
            <a:ext cx="1598031" cy="696905"/>
          </a:xfrm>
          <a:custGeom>
            <a:avLst/>
            <a:gdLst/>
            <a:ahLst/>
            <a:cxnLst/>
            <a:rect l="l" t="t" r="r" b="b"/>
            <a:pathLst>
              <a:path w="1598031" h="696905">
                <a:moveTo>
                  <a:pt x="0" y="0"/>
                </a:moveTo>
                <a:lnTo>
                  <a:pt x="1598031" y="0"/>
                </a:lnTo>
                <a:lnTo>
                  <a:pt x="1598031" y="696905"/>
                </a:lnTo>
                <a:lnTo>
                  <a:pt x="0" y="696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44185" y="378860"/>
            <a:ext cx="5398258" cy="6031345"/>
          </a:xfrm>
          <a:custGeom>
            <a:avLst/>
            <a:gdLst/>
            <a:ahLst/>
            <a:cxnLst/>
            <a:rect l="l" t="t" r="r" b="b"/>
            <a:pathLst>
              <a:path w="5398258" h="6031345">
                <a:moveTo>
                  <a:pt x="0" y="0"/>
                </a:moveTo>
                <a:lnTo>
                  <a:pt x="5398258" y="0"/>
                </a:lnTo>
                <a:lnTo>
                  <a:pt x="5398258" y="6031345"/>
                </a:lnTo>
                <a:lnTo>
                  <a:pt x="0" y="60313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5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1453410" y="867044"/>
            <a:ext cx="6834590" cy="5246917"/>
            <a:chOff x="0" y="0"/>
            <a:chExt cx="9112786" cy="6995889"/>
          </a:xfrm>
        </p:grpSpPr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489041" y="763590"/>
              <a:ext cx="8134705" cy="5468709"/>
              <a:chOff x="0" y="0"/>
              <a:chExt cx="6045200" cy="4064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45720" y="69850"/>
                <a:ext cx="5943600" cy="3977640"/>
              </a:xfrm>
              <a:custGeom>
                <a:avLst/>
                <a:gdLst/>
                <a:ahLst/>
                <a:cxnLst/>
                <a:rect l="l" t="t" r="r" b="b"/>
                <a:pathLst>
                  <a:path w="5943600" h="3977640">
                    <a:moveTo>
                      <a:pt x="5943600" y="3977640"/>
                    </a:moveTo>
                    <a:lnTo>
                      <a:pt x="0" y="3977640"/>
                    </a:lnTo>
                    <a:lnTo>
                      <a:pt x="0" y="0"/>
                    </a:lnTo>
                    <a:lnTo>
                      <a:pt x="5943600" y="0"/>
                    </a:lnTo>
                    <a:lnTo>
                      <a:pt x="5943600" y="3977640"/>
                    </a:lnTo>
                    <a:close/>
                  </a:path>
                </a:pathLst>
              </a:custGeom>
              <a:blipFill>
                <a:blip r:embed="rId8"/>
                <a:stretch>
                  <a:fillRect t="-5966" b="-596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6045200" cy="4064000"/>
              </a:xfrm>
              <a:custGeom>
                <a:avLst/>
                <a:gdLst/>
                <a:ahLst/>
                <a:cxnLst/>
                <a:rect l="l" t="t" r="r" b="b"/>
                <a:pathLst>
                  <a:path w="6045200" h="4064000">
                    <a:moveTo>
                      <a:pt x="6045200" y="4064000"/>
                    </a:moveTo>
                    <a:lnTo>
                      <a:pt x="0" y="4064000"/>
                    </a:lnTo>
                    <a:lnTo>
                      <a:pt x="0" y="0"/>
                    </a:lnTo>
                    <a:lnTo>
                      <a:pt x="6045200" y="0"/>
                    </a:lnTo>
                    <a:lnTo>
                      <a:pt x="6045200" y="406400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13" r="-1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1936323">
              <a:off x="65392" y="389283"/>
              <a:ext cx="1668694" cy="727721"/>
            </a:xfrm>
            <a:custGeom>
              <a:avLst/>
              <a:gdLst/>
              <a:ahLst/>
              <a:cxnLst/>
              <a:rect l="l" t="t" r="r" b="b"/>
              <a:pathLst>
                <a:path w="1668694" h="727721">
                  <a:moveTo>
                    <a:pt x="0" y="0"/>
                  </a:moveTo>
                  <a:lnTo>
                    <a:pt x="1668694" y="0"/>
                  </a:lnTo>
                  <a:lnTo>
                    <a:pt x="1668694" y="727721"/>
                  </a:lnTo>
                  <a:lnTo>
                    <a:pt x="0" y="727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2272212">
              <a:off x="7668560" y="5904460"/>
              <a:ext cx="1355200" cy="754964"/>
            </a:xfrm>
            <a:custGeom>
              <a:avLst/>
              <a:gdLst/>
              <a:ahLst/>
              <a:cxnLst/>
              <a:rect l="l" t="t" r="r" b="b"/>
              <a:pathLst>
                <a:path w="1355200" h="754964">
                  <a:moveTo>
                    <a:pt x="0" y="0"/>
                  </a:moveTo>
                  <a:lnTo>
                    <a:pt x="1355200" y="0"/>
                  </a:lnTo>
                  <a:lnTo>
                    <a:pt x="1355200" y="754964"/>
                  </a:lnTo>
                  <a:lnTo>
                    <a:pt x="0" y="754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-488312" y="6286380"/>
            <a:ext cx="8461033" cy="3337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6225">
                <a:solidFill>
                  <a:srgbClr val="18130F"/>
                </a:solidFill>
                <a:latin typeface="Prompt"/>
                <a:ea typeface="Prompt"/>
                <a:cs typeface="Prompt"/>
                <a:sym typeface="Prompt"/>
              </a:rPr>
              <a:t>ประกาศเจตนารมณ์</a:t>
            </a:r>
          </a:p>
          <a:p>
            <a:pPr algn="ctr">
              <a:lnSpc>
                <a:spcPts val="4236"/>
              </a:lnSpc>
            </a:pPr>
            <a:r>
              <a:rPr lang="en-US" sz="3025">
                <a:solidFill>
                  <a:srgbClr val="18130F"/>
                </a:solidFill>
                <a:latin typeface="Prompt"/>
                <a:ea typeface="Prompt"/>
                <a:cs typeface="Prompt"/>
                <a:sym typeface="Prompt"/>
              </a:rPr>
              <a:t>เป็นองค์กรณ์คุณธรรมต้นแบบ </a:t>
            </a:r>
          </a:p>
          <a:p>
            <a:pPr algn="ctr">
              <a:lnSpc>
                <a:spcPts val="4236"/>
              </a:lnSpc>
            </a:pPr>
            <a:r>
              <a:rPr lang="en-US" sz="3025">
                <a:solidFill>
                  <a:srgbClr val="18130F"/>
                </a:solidFill>
                <a:latin typeface="Prompt"/>
                <a:ea typeface="Prompt"/>
                <a:cs typeface="Prompt"/>
                <a:sym typeface="Prompt"/>
              </a:rPr>
              <a:t>ประจำปีงบประมาณ พ.ศ. 2568</a:t>
            </a:r>
          </a:p>
          <a:p>
            <a:pPr algn="ctr">
              <a:lnSpc>
                <a:spcPts val="4656"/>
              </a:lnSpc>
            </a:pPr>
            <a:r>
              <a:rPr lang="en-US" sz="3325" b="1" u="sng">
                <a:solidFill>
                  <a:srgbClr val="18130F"/>
                </a:solidFill>
                <a:latin typeface="Prompt Bold"/>
                <a:ea typeface="Prompt Bold"/>
                <a:cs typeface="Prompt Bold"/>
                <a:sym typeface="Prompt Bold"/>
              </a:rPr>
              <a:t>สำนักเทคโนโลยีสารสนเทศ </a:t>
            </a:r>
          </a:p>
          <a:p>
            <a:pPr algn="ctr">
              <a:lnSpc>
                <a:spcPts val="4516"/>
              </a:lnSpc>
            </a:pPr>
            <a:r>
              <a:rPr lang="en-US" sz="3225" b="1" u="sng">
                <a:solidFill>
                  <a:srgbClr val="18130F"/>
                </a:solidFill>
                <a:latin typeface="Prompt Bold"/>
                <a:ea typeface="Prompt Bold"/>
                <a:cs typeface="Prompt Bold"/>
                <a:sym typeface="Prompt Bold"/>
              </a:rPr>
              <a:t>กรมสุขภาพจิต กระทรวงสาธารณสุข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29398" y="6218195"/>
            <a:ext cx="10144194" cy="368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7"/>
              </a:lnSpc>
            </a:pPr>
            <a:r>
              <a:rPr lang="en-US" sz="2569" spc="77">
                <a:solidFill>
                  <a:srgbClr val="18130F"/>
                </a:solidFill>
                <a:latin typeface="Prompt Light"/>
                <a:ea typeface="Prompt Light"/>
                <a:cs typeface="Prompt Light"/>
                <a:sym typeface="Prompt Light"/>
              </a:rPr>
              <a:t>ข้าพเจ้า นายทวีศักดิ์ สิริรัตน์เรขา ผู้อำนวยการโรงพยาบาลยุวประสาท</a:t>
            </a:r>
          </a:p>
          <a:p>
            <a:pPr algn="l">
              <a:lnSpc>
                <a:spcPts val="3597"/>
              </a:lnSpc>
            </a:pPr>
            <a:r>
              <a:rPr lang="en-US" sz="2569" spc="77">
                <a:solidFill>
                  <a:srgbClr val="18130F"/>
                </a:solidFill>
                <a:latin typeface="Prompt Light"/>
                <a:ea typeface="Prompt Light"/>
                <a:cs typeface="Prompt Light"/>
                <a:sym typeface="Prompt Light"/>
              </a:rPr>
              <a:t>ไวทโยปถัมถ์ ปฏิบัติหน้าที่ผู้อำนวยการสำนักเทคโนโลยีสารสนเทศ พร้อมด้วยบุคลากรสำนักเทคโนโลยีสารสนเทศ ขอประกาศเจตนารมณ์ว่า จะร่วมกันขับเคลื่อนสำนักเทคโนโลยีสารสนเทศ ให้เป็นองค์กรคุณธรรมต้นแบบ ตามหลัก “คุณธรรมนำการพัฒนา” ภายใต้คุณธรรมเป้าหมาย “พอเพียง วินัย สุจริต จิตอาสา กตัญญู” และข้อกำหนดจริยธรรมเจ้าหน้าที่ของรัฐกรมสุขภาพจิต พ.ศ.2568</a:t>
            </a:r>
          </a:p>
          <a:p>
            <a:pPr algn="ctr">
              <a:lnSpc>
                <a:spcPts val="4317"/>
              </a:lnSpc>
            </a:pPr>
            <a:endParaRPr lang="en-US" sz="2569" spc="77">
              <a:solidFill>
                <a:srgbClr val="18130F"/>
              </a:solidFill>
              <a:latin typeface="Prompt Light"/>
              <a:ea typeface="Prompt Light"/>
              <a:cs typeface="Prompt Light"/>
              <a:sym typeface="Prompt Light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17346" y="529792"/>
            <a:ext cx="2693741" cy="2990220"/>
            <a:chOff x="0" y="0"/>
            <a:chExt cx="698500" cy="775379"/>
          </a:xfrm>
        </p:grpSpPr>
        <p:sp>
          <p:nvSpPr>
            <p:cNvPr id="3" name="Freeform 3"/>
            <p:cNvSpPr/>
            <p:nvPr/>
          </p:nvSpPr>
          <p:spPr>
            <a:xfrm>
              <a:off x="0" y="9486"/>
              <a:ext cx="698500" cy="756407"/>
            </a:xfrm>
            <a:custGeom>
              <a:avLst/>
              <a:gdLst/>
              <a:ahLst/>
              <a:cxnLst/>
              <a:rect l="l" t="t" r="r" b="b"/>
              <a:pathLst>
                <a:path w="698500" h="756407">
                  <a:moveTo>
                    <a:pt x="391947" y="15356"/>
                  </a:moveTo>
                  <a:lnTo>
                    <a:pt x="655803" y="168872"/>
                  </a:lnTo>
                  <a:cubicBezTo>
                    <a:pt x="682238" y="184252"/>
                    <a:pt x="698500" y="212528"/>
                    <a:pt x="698500" y="243112"/>
                  </a:cubicBezTo>
                  <a:lnTo>
                    <a:pt x="698500" y="513295"/>
                  </a:lnTo>
                  <a:cubicBezTo>
                    <a:pt x="698500" y="543878"/>
                    <a:pt x="682238" y="572154"/>
                    <a:pt x="655803" y="587534"/>
                  </a:cubicBezTo>
                  <a:lnTo>
                    <a:pt x="391947" y="741051"/>
                  </a:lnTo>
                  <a:cubicBezTo>
                    <a:pt x="365553" y="756407"/>
                    <a:pt x="332947" y="756407"/>
                    <a:pt x="306553" y="741051"/>
                  </a:cubicBezTo>
                  <a:lnTo>
                    <a:pt x="42697" y="587534"/>
                  </a:lnTo>
                  <a:cubicBezTo>
                    <a:pt x="16262" y="572154"/>
                    <a:pt x="0" y="543878"/>
                    <a:pt x="0" y="513295"/>
                  </a:cubicBezTo>
                  <a:lnTo>
                    <a:pt x="0" y="243112"/>
                  </a:lnTo>
                  <a:cubicBezTo>
                    <a:pt x="0" y="212528"/>
                    <a:pt x="16262" y="184252"/>
                    <a:pt x="42697" y="168872"/>
                  </a:cubicBezTo>
                  <a:lnTo>
                    <a:pt x="306553" y="15356"/>
                  </a:lnTo>
                  <a:cubicBezTo>
                    <a:pt x="332947" y="0"/>
                    <a:pt x="365553" y="0"/>
                    <a:pt x="391947" y="15356"/>
                  </a:cubicBezTo>
                  <a:close/>
                </a:path>
              </a:pathLst>
            </a:custGeom>
            <a:solidFill>
              <a:srgbClr val="EDC56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01600"/>
              <a:ext cx="698500" cy="534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06098" y="903136"/>
            <a:ext cx="1472689" cy="1634777"/>
            <a:chOff x="0" y="0"/>
            <a:chExt cx="698500" cy="775379"/>
          </a:xfrm>
        </p:grpSpPr>
        <p:sp>
          <p:nvSpPr>
            <p:cNvPr id="6" name="Freeform 6"/>
            <p:cNvSpPr/>
            <p:nvPr/>
          </p:nvSpPr>
          <p:spPr>
            <a:xfrm>
              <a:off x="0" y="6073"/>
              <a:ext cx="698500" cy="763233"/>
            </a:xfrm>
            <a:custGeom>
              <a:avLst/>
              <a:gdLst/>
              <a:ahLst/>
              <a:cxnLst/>
              <a:rect l="l" t="t" r="r" b="b"/>
              <a:pathLst>
                <a:path w="698500" h="763233">
                  <a:moveTo>
                    <a:pt x="376584" y="9831"/>
                  </a:moveTo>
                  <a:lnTo>
                    <a:pt x="671166" y="181223"/>
                  </a:lnTo>
                  <a:cubicBezTo>
                    <a:pt x="688089" y="191070"/>
                    <a:pt x="698500" y="209172"/>
                    <a:pt x="698500" y="228751"/>
                  </a:cubicBezTo>
                  <a:lnTo>
                    <a:pt x="698500" y="534481"/>
                  </a:lnTo>
                  <a:cubicBezTo>
                    <a:pt x="698500" y="554061"/>
                    <a:pt x="688089" y="572163"/>
                    <a:pt x="671166" y="582009"/>
                  </a:cubicBezTo>
                  <a:lnTo>
                    <a:pt x="376584" y="753402"/>
                  </a:lnTo>
                  <a:cubicBezTo>
                    <a:pt x="359687" y="763233"/>
                    <a:pt x="338813" y="763233"/>
                    <a:pt x="321916" y="753402"/>
                  </a:cubicBezTo>
                  <a:lnTo>
                    <a:pt x="27334" y="582009"/>
                  </a:lnTo>
                  <a:cubicBezTo>
                    <a:pt x="10411" y="572163"/>
                    <a:pt x="0" y="554061"/>
                    <a:pt x="0" y="534481"/>
                  </a:cubicBezTo>
                  <a:lnTo>
                    <a:pt x="0" y="228751"/>
                  </a:lnTo>
                  <a:cubicBezTo>
                    <a:pt x="0" y="209172"/>
                    <a:pt x="10411" y="191070"/>
                    <a:pt x="27334" y="181223"/>
                  </a:cubicBezTo>
                  <a:lnTo>
                    <a:pt x="321916" y="9831"/>
                  </a:lnTo>
                  <a:cubicBezTo>
                    <a:pt x="338813" y="0"/>
                    <a:pt x="359687" y="0"/>
                    <a:pt x="376584" y="983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DEBE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01600"/>
              <a:ext cx="698500" cy="534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596593" y="-1814681"/>
            <a:ext cx="2441507" cy="2841026"/>
            <a:chOff x="0" y="0"/>
            <a:chExt cx="6985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10466"/>
              <a:ext cx="698500" cy="791869"/>
            </a:xfrm>
            <a:custGeom>
              <a:avLst/>
              <a:gdLst/>
              <a:ahLst/>
              <a:cxnLst/>
              <a:rect l="l" t="t" r="r" b="b"/>
              <a:pathLst>
                <a:path w="698500" h="791869">
                  <a:moveTo>
                    <a:pt x="396358" y="16942"/>
                  </a:moveTo>
                  <a:lnTo>
                    <a:pt x="651392" y="165326"/>
                  </a:lnTo>
                  <a:cubicBezTo>
                    <a:pt x="680558" y="182295"/>
                    <a:pt x="698500" y="213492"/>
                    <a:pt x="698500" y="247235"/>
                  </a:cubicBezTo>
                  <a:lnTo>
                    <a:pt x="698500" y="544633"/>
                  </a:lnTo>
                  <a:cubicBezTo>
                    <a:pt x="698500" y="578376"/>
                    <a:pt x="680558" y="609573"/>
                    <a:pt x="651392" y="626542"/>
                  </a:cubicBezTo>
                  <a:lnTo>
                    <a:pt x="396358" y="774926"/>
                  </a:lnTo>
                  <a:cubicBezTo>
                    <a:pt x="367238" y="791868"/>
                    <a:pt x="331262" y="791868"/>
                    <a:pt x="302142" y="774926"/>
                  </a:cubicBezTo>
                  <a:lnTo>
                    <a:pt x="47108" y="626542"/>
                  </a:lnTo>
                  <a:cubicBezTo>
                    <a:pt x="17942" y="609573"/>
                    <a:pt x="0" y="578376"/>
                    <a:pt x="0" y="544633"/>
                  </a:cubicBezTo>
                  <a:lnTo>
                    <a:pt x="0" y="247235"/>
                  </a:lnTo>
                  <a:cubicBezTo>
                    <a:pt x="0" y="213492"/>
                    <a:pt x="17942" y="182295"/>
                    <a:pt x="47108" y="165326"/>
                  </a:cubicBezTo>
                  <a:lnTo>
                    <a:pt x="302142" y="16942"/>
                  </a:lnTo>
                  <a:cubicBezTo>
                    <a:pt x="331262" y="0"/>
                    <a:pt x="367238" y="0"/>
                    <a:pt x="396358" y="16942"/>
                  </a:cubicBezTo>
                  <a:close/>
                </a:path>
              </a:pathLst>
            </a:custGeom>
            <a:solidFill>
              <a:srgbClr val="EDEBE9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04276" y="5246237"/>
            <a:ext cx="4028924" cy="4445173"/>
            <a:chOff x="0" y="0"/>
            <a:chExt cx="698500" cy="770666"/>
          </a:xfrm>
        </p:grpSpPr>
        <p:sp>
          <p:nvSpPr>
            <p:cNvPr id="12" name="Freeform 12"/>
            <p:cNvSpPr/>
            <p:nvPr/>
          </p:nvSpPr>
          <p:spPr>
            <a:xfrm>
              <a:off x="0" y="6342"/>
              <a:ext cx="698500" cy="757981"/>
            </a:xfrm>
            <a:custGeom>
              <a:avLst/>
              <a:gdLst/>
              <a:ahLst/>
              <a:cxnLst/>
              <a:rect l="l" t="t" r="r" b="b"/>
              <a:pathLst>
                <a:path w="698500" h="757981">
                  <a:moveTo>
                    <a:pt x="377797" y="10267"/>
                  </a:moveTo>
                  <a:lnTo>
                    <a:pt x="669953" y="180249"/>
                  </a:lnTo>
                  <a:cubicBezTo>
                    <a:pt x="687627" y="190532"/>
                    <a:pt x="698500" y="209437"/>
                    <a:pt x="698500" y="229885"/>
                  </a:cubicBezTo>
                  <a:lnTo>
                    <a:pt x="698500" y="528096"/>
                  </a:lnTo>
                  <a:cubicBezTo>
                    <a:pt x="698500" y="548544"/>
                    <a:pt x="687627" y="567450"/>
                    <a:pt x="669953" y="577733"/>
                  </a:cubicBezTo>
                  <a:lnTo>
                    <a:pt x="377797" y="747714"/>
                  </a:lnTo>
                  <a:cubicBezTo>
                    <a:pt x="360150" y="757982"/>
                    <a:pt x="338350" y="757982"/>
                    <a:pt x="320703" y="747714"/>
                  </a:cubicBezTo>
                  <a:lnTo>
                    <a:pt x="28547" y="577733"/>
                  </a:lnTo>
                  <a:cubicBezTo>
                    <a:pt x="10873" y="567450"/>
                    <a:pt x="0" y="548544"/>
                    <a:pt x="0" y="528096"/>
                  </a:cubicBezTo>
                  <a:lnTo>
                    <a:pt x="0" y="229885"/>
                  </a:lnTo>
                  <a:cubicBezTo>
                    <a:pt x="0" y="209437"/>
                    <a:pt x="10873" y="190532"/>
                    <a:pt x="28547" y="180249"/>
                  </a:cubicBezTo>
                  <a:lnTo>
                    <a:pt x="320703" y="10267"/>
                  </a:lnTo>
                  <a:cubicBezTo>
                    <a:pt x="338350" y="0"/>
                    <a:pt x="360150" y="0"/>
                    <a:pt x="377797" y="10267"/>
                  </a:cubicBezTo>
                  <a:close/>
                </a:path>
              </a:pathLst>
            </a:custGeom>
            <a:solidFill>
              <a:srgbClr val="EDEBE9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01600"/>
              <a:ext cx="698500" cy="529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788309" y="4076284"/>
            <a:ext cx="2120797" cy="2339907"/>
            <a:chOff x="0" y="0"/>
            <a:chExt cx="698500" cy="770666"/>
          </a:xfrm>
        </p:grpSpPr>
        <p:sp>
          <p:nvSpPr>
            <p:cNvPr id="15" name="Freeform 15"/>
            <p:cNvSpPr/>
            <p:nvPr/>
          </p:nvSpPr>
          <p:spPr>
            <a:xfrm>
              <a:off x="0" y="12048"/>
              <a:ext cx="698500" cy="746569"/>
            </a:xfrm>
            <a:custGeom>
              <a:avLst/>
              <a:gdLst/>
              <a:ahLst/>
              <a:cxnLst/>
              <a:rect l="l" t="t" r="r" b="b"/>
              <a:pathLst>
                <a:path w="698500" h="746569">
                  <a:moveTo>
                    <a:pt x="403481" y="19505"/>
                  </a:moveTo>
                  <a:lnTo>
                    <a:pt x="644269" y="159599"/>
                  </a:lnTo>
                  <a:cubicBezTo>
                    <a:pt x="677844" y="179134"/>
                    <a:pt x="698500" y="215049"/>
                    <a:pt x="698500" y="253895"/>
                  </a:cubicBezTo>
                  <a:lnTo>
                    <a:pt x="698500" y="492675"/>
                  </a:lnTo>
                  <a:cubicBezTo>
                    <a:pt x="698500" y="531520"/>
                    <a:pt x="677844" y="567435"/>
                    <a:pt x="644269" y="586970"/>
                  </a:cubicBezTo>
                  <a:lnTo>
                    <a:pt x="403481" y="727065"/>
                  </a:lnTo>
                  <a:cubicBezTo>
                    <a:pt x="369958" y="746569"/>
                    <a:pt x="328542" y="746569"/>
                    <a:pt x="295019" y="727065"/>
                  </a:cubicBezTo>
                  <a:lnTo>
                    <a:pt x="54231" y="586970"/>
                  </a:lnTo>
                  <a:cubicBezTo>
                    <a:pt x="20656" y="567435"/>
                    <a:pt x="0" y="531520"/>
                    <a:pt x="0" y="492675"/>
                  </a:cubicBezTo>
                  <a:lnTo>
                    <a:pt x="0" y="253895"/>
                  </a:lnTo>
                  <a:cubicBezTo>
                    <a:pt x="0" y="215049"/>
                    <a:pt x="20656" y="179134"/>
                    <a:pt x="54231" y="159599"/>
                  </a:cubicBezTo>
                  <a:lnTo>
                    <a:pt x="295019" y="19505"/>
                  </a:lnTo>
                  <a:cubicBezTo>
                    <a:pt x="328542" y="0"/>
                    <a:pt x="369958" y="0"/>
                    <a:pt x="403481" y="1950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DEBE9">
                  <a:alpha val="8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01600"/>
              <a:ext cx="698500" cy="529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176240" y="8426522"/>
            <a:ext cx="1341659" cy="1480273"/>
            <a:chOff x="0" y="0"/>
            <a:chExt cx="698500" cy="770666"/>
          </a:xfrm>
        </p:grpSpPr>
        <p:sp>
          <p:nvSpPr>
            <p:cNvPr id="18" name="Freeform 18"/>
            <p:cNvSpPr/>
            <p:nvPr/>
          </p:nvSpPr>
          <p:spPr>
            <a:xfrm>
              <a:off x="0" y="8570"/>
              <a:ext cx="698500" cy="753525"/>
            </a:xfrm>
            <a:custGeom>
              <a:avLst/>
              <a:gdLst/>
              <a:ahLst/>
              <a:cxnLst/>
              <a:rect l="l" t="t" r="r" b="b"/>
              <a:pathLst>
                <a:path w="698500" h="753525">
                  <a:moveTo>
                    <a:pt x="387826" y="13874"/>
                  </a:moveTo>
                  <a:lnTo>
                    <a:pt x="659924" y="172186"/>
                  </a:lnTo>
                  <a:cubicBezTo>
                    <a:pt x="683807" y="186081"/>
                    <a:pt x="698500" y="211629"/>
                    <a:pt x="698500" y="239260"/>
                  </a:cubicBezTo>
                  <a:lnTo>
                    <a:pt x="698500" y="514265"/>
                  </a:lnTo>
                  <a:cubicBezTo>
                    <a:pt x="698500" y="541897"/>
                    <a:pt x="683807" y="567444"/>
                    <a:pt x="659924" y="581340"/>
                  </a:cubicBezTo>
                  <a:lnTo>
                    <a:pt x="387826" y="739651"/>
                  </a:lnTo>
                  <a:cubicBezTo>
                    <a:pt x="363980" y="753525"/>
                    <a:pt x="334520" y="753525"/>
                    <a:pt x="310674" y="739651"/>
                  </a:cubicBezTo>
                  <a:lnTo>
                    <a:pt x="38576" y="581340"/>
                  </a:lnTo>
                  <a:cubicBezTo>
                    <a:pt x="14693" y="567444"/>
                    <a:pt x="0" y="541897"/>
                    <a:pt x="0" y="514265"/>
                  </a:cubicBezTo>
                  <a:lnTo>
                    <a:pt x="0" y="239260"/>
                  </a:lnTo>
                  <a:cubicBezTo>
                    <a:pt x="0" y="211629"/>
                    <a:pt x="14693" y="186081"/>
                    <a:pt x="38576" y="172186"/>
                  </a:cubicBezTo>
                  <a:lnTo>
                    <a:pt x="310674" y="13874"/>
                  </a:lnTo>
                  <a:cubicBezTo>
                    <a:pt x="334520" y="0"/>
                    <a:pt x="363980" y="0"/>
                    <a:pt x="387826" y="13874"/>
                  </a:cubicBezTo>
                  <a:close/>
                </a:path>
              </a:pathLst>
            </a:custGeom>
            <a:solidFill>
              <a:srgbClr val="EDC567">
                <a:alpha val="8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01600"/>
              <a:ext cx="698500" cy="529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232027" y="8962574"/>
            <a:ext cx="2297965" cy="2673996"/>
            <a:chOff x="0" y="0"/>
            <a:chExt cx="6985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11119"/>
              <a:ext cx="698500" cy="790561"/>
            </a:xfrm>
            <a:custGeom>
              <a:avLst/>
              <a:gdLst/>
              <a:ahLst/>
              <a:cxnLst/>
              <a:rect l="l" t="t" r="r" b="b"/>
              <a:pathLst>
                <a:path w="698500" h="790561">
                  <a:moveTo>
                    <a:pt x="399300" y="18001"/>
                  </a:moveTo>
                  <a:lnTo>
                    <a:pt x="648450" y="162961"/>
                  </a:lnTo>
                  <a:cubicBezTo>
                    <a:pt x="679437" y="180990"/>
                    <a:pt x="698500" y="214136"/>
                    <a:pt x="698500" y="249986"/>
                  </a:cubicBezTo>
                  <a:lnTo>
                    <a:pt x="698500" y="540576"/>
                  </a:lnTo>
                  <a:cubicBezTo>
                    <a:pt x="698500" y="576426"/>
                    <a:pt x="679437" y="609572"/>
                    <a:pt x="648450" y="627601"/>
                  </a:cubicBezTo>
                  <a:lnTo>
                    <a:pt x="399300" y="772561"/>
                  </a:lnTo>
                  <a:cubicBezTo>
                    <a:pt x="368361" y="790562"/>
                    <a:pt x="330139" y="790562"/>
                    <a:pt x="299200" y="772561"/>
                  </a:cubicBezTo>
                  <a:lnTo>
                    <a:pt x="50050" y="627601"/>
                  </a:lnTo>
                  <a:cubicBezTo>
                    <a:pt x="19063" y="609572"/>
                    <a:pt x="0" y="576426"/>
                    <a:pt x="0" y="540576"/>
                  </a:cubicBezTo>
                  <a:lnTo>
                    <a:pt x="0" y="249986"/>
                  </a:lnTo>
                  <a:cubicBezTo>
                    <a:pt x="0" y="214136"/>
                    <a:pt x="19063" y="180990"/>
                    <a:pt x="50050" y="162961"/>
                  </a:cubicBezTo>
                  <a:lnTo>
                    <a:pt x="299200" y="18001"/>
                  </a:lnTo>
                  <a:cubicBezTo>
                    <a:pt x="330139" y="0"/>
                    <a:pt x="368361" y="0"/>
                    <a:pt x="399300" y="18001"/>
                  </a:cubicBezTo>
                  <a:close/>
                </a:path>
              </a:pathLst>
            </a:custGeom>
            <a:solidFill>
              <a:srgbClr val="EDC56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49216" y="3334000"/>
            <a:ext cx="13536386" cy="2631362"/>
            <a:chOff x="0" y="0"/>
            <a:chExt cx="3565139" cy="69303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565139" cy="693034"/>
            </a:xfrm>
            <a:custGeom>
              <a:avLst/>
              <a:gdLst/>
              <a:ahLst/>
              <a:cxnLst/>
              <a:rect l="l" t="t" r="r" b="b"/>
              <a:pathLst>
                <a:path w="3565139" h="693034">
                  <a:moveTo>
                    <a:pt x="20018" y="0"/>
                  </a:moveTo>
                  <a:lnTo>
                    <a:pt x="3545121" y="0"/>
                  </a:lnTo>
                  <a:cubicBezTo>
                    <a:pt x="3556176" y="0"/>
                    <a:pt x="3565139" y="8962"/>
                    <a:pt x="3565139" y="20018"/>
                  </a:cubicBezTo>
                  <a:lnTo>
                    <a:pt x="3565139" y="673016"/>
                  </a:lnTo>
                  <a:cubicBezTo>
                    <a:pt x="3565139" y="678325"/>
                    <a:pt x="3563029" y="683417"/>
                    <a:pt x="3559275" y="687171"/>
                  </a:cubicBezTo>
                  <a:cubicBezTo>
                    <a:pt x="3555521" y="690925"/>
                    <a:pt x="3550430" y="693034"/>
                    <a:pt x="3545121" y="693034"/>
                  </a:cubicBezTo>
                  <a:lnTo>
                    <a:pt x="20018" y="693034"/>
                  </a:lnTo>
                  <a:cubicBezTo>
                    <a:pt x="14709" y="693034"/>
                    <a:pt x="9617" y="690925"/>
                    <a:pt x="5863" y="687171"/>
                  </a:cubicBezTo>
                  <a:cubicBezTo>
                    <a:pt x="2109" y="683417"/>
                    <a:pt x="0" y="678325"/>
                    <a:pt x="0" y="673016"/>
                  </a:cubicBezTo>
                  <a:lnTo>
                    <a:pt x="0" y="20018"/>
                  </a:lnTo>
                  <a:cubicBezTo>
                    <a:pt x="0" y="14709"/>
                    <a:pt x="2109" y="9617"/>
                    <a:pt x="5863" y="5863"/>
                  </a:cubicBezTo>
                  <a:cubicBezTo>
                    <a:pt x="9617" y="2109"/>
                    <a:pt x="14709" y="0"/>
                    <a:pt x="2001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EDEBE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3565139" cy="731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649216" y="6245780"/>
            <a:ext cx="13536386" cy="2631362"/>
            <a:chOff x="0" y="0"/>
            <a:chExt cx="3565139" cy="69303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565139" cy="693034"/>
            </a:xfrm>
            <a:custGeom>
              <a:avLst/>
              <a:gdLst/>
              <a:ahLst/>
              <a:cxnLst/>
              <a:rect l="l" t="t" r="r" b="b"/>
              <a:pathLst>
                <a:path w="3565139" h="693034">
                  <a:moveTo>
                    <a:pt x="20018" y="0"/>
                  </a:moveTo>
                  <a:lnTo>
                    <a:pt x="3545121" y="0"/>
                  </a:lnTo>
                  <a:cubicBezTo>
                    <a:pt x="3556176" y="0"/>
                    <a:pt x="3565139" y="8962"/>
                    <a:pt x="3565139" y="20018"/>
                  </a:cubicBezTo>
                  <a:lnTo>
                    <a:pt x="3565139" y="673016"/>
                  </a:lnTo>
                  <a:cubicBezTo>
                    <a:pt x="3565139" y="678325"/>
                    <a:pt x="3563029" y="683417"/>
                    <a:pt x="3559275" y="687171"/>
                  </a:cubicBezTo>
                  <a:cubicBezTo>
                    <a:pt x="3555521" y="690925"/>
                    <a:pt x="3550430" y="693034"/>
                    <a:pt x="3545121" y="693034"/>
                  </a:cubicBezTo>
                  <a:lnTo>
                    <a:pt x="20018" y="693034"/>
                  </a:lnTo>
                  <a:cubicBezTo>
                    <a:pt x="14709" y="693034"/>
                    <a:pt x="9617" y="690925"/>
                    <a:pt x="5863" y="687171"/>
                  </a:cubicBezTo>
                  <a:cubicBezTo>
                    <a:pt x="2109" y="683417"/>
                    <a:pt x="0" y="678325"/>
                    <a:pt x="0" y="673016"/>
                  </a:cubicBezTo>
                  <a:lnTo>
                    <a:pt x="0" y="20018"/>
                  </a:lnTo>
                  <a:cubicBezTo>
                    <a:pt x="0" y="14709"/>
                    <a:pt x="2109" y="9617"/>
                    <a:pt x="5863" y="5863"/>
                  </a:cubicBezTo>
                  <a:cubicBezTo>
                    <a:pt x="9617" y="2109"/>
                    <a:pt x="14709" y="0"/>
                    <a:pt x="2001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EDEBE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3565139" cy="731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918738" y="3777482"/>
            <a:ext cx="3436138" cy="664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23"/>
              </a:lnSpc>
            </a:pPr>
            <a:r>
              <a:rPr lang="en-US" sz="3585" b="1">
                <a:solidFill>
                  <a:srgbClr val="D49A1F"/>
                </a:solidFill>
                <a:latin typeface="Jaturat Semi-Bold"/>
                <a:ea typeface="Jaturat Semi-Bold"/>
                <a:cs typeface="Jaturat Semi-Bold"/>
                <a:sym typeface="Jaturat Semi-Bold"/>
              </a:rPr>
              <a:t>ปัญหาที่อยากแก้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918738" y="6591626"/>
            <a:ext cx="3436138" cy="601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5"/>
              </a:lnSpc>
            </a:pPr>
            <a:r>
              <a:rPr lang="en-US" sz="3300" b="1">
                <a:solidFill>
                  <a:srgbClr val="D49A1F"/>
                </a:solidFill>
                <a:latin typeface="Jaturat Semi-Bold"/>
                <a:ea typeface="Jaturat Semi-Bold"/>
                <a:cs typeface="Jaturat Semi-Bold"/>
                <a:sym typeface="Jaturat Semi-Bold"/>
              </a:rPr>
              <a:t>ความดีที่อยากทำ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614302" y="3596216"/>
            <a:ext cx="9203044" cy="196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  1. การลดการใช้พลังงานไฟฟ้า  น้ำประปา และวัสดุสำนักงานสิ้นเปลือง 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  2. ความสำนึกในความกตัญญูกตเวที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  3. ปัญหาความซื่อสัตย์สุจริตเบียดบังเอาทรัพย์สินส่วนรวมไปใช้ประโยชน์ส่วนตน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  4. การเสียสละ และการมีจิตสาธารณต่อผู้อื่น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  5. มีความรับผิดชอบต่อตนเองและส่วนรวม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614302" y="6317497"/>
            <a:ext cx="9448843" cy="2345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1. ร่วมมกันประหยัดพลังงานไฟฟ้า  น้ำประปา และวัสดุสำนักงานอย่างคุ้มค่า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2. รู้คุณค่ารักษาสิ่งแวดล้อม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3. ร่วมกันประกาศเจตนารมณ์การต่อต้านการทุจริตของสำนักเทคโนโลยีสารสนเทศ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4. ร่วมกันประพฤติตนเป็นแบบอย่างด้วยการมีจิตสาธารณะ ทำความดีเอื้ออาทรต่อผู้อื่น</a:t>
            </a:r>
          </a:p>
          <a:p>
            <a:pPr algn="just">
              <a:lnSpc>
                <a:spcPts val="3060"/>
              </a:lnSpc>
            </a:pPr>
            <a:r>
              <a:rPr lang="en-US" sz="2000">
                <a:solidFill>
                  <a:srgbClr val="2E2439"/>
                </a:solidFill>
                <a:latin typeface="Jaturat"/>
                <a:ea typeface="Jaturat"/>
                <a:cs typeface="Jaturat"/>
                <a:sym typeface="Jaturat"/>
              </a:rPr>
              <a:t>5. ดำเนินชีวิตด้วยความพอเพียง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733351" y="1412629"/>
            <a:ext cx="13757605" cy="1026021"/>
            <a:chOff x="0" y="0"/>
            <a:chExt cx="3623402" cy="27022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623402" cy="270228"/>
            </a:xfrm>
            <a:custGeom>
              <a:avLst/>
              <a:gdLst/>
              <a:ahLst/>
              <a:cxnLst/>
              <a:rect l="l" t="t" r="r" b="b"/>
              <a:pathLst>
                <a:path w="3623402" h="270228">
                  <a:moveTo>
                    <a:pt x="0" y="0"/>
                  </a:moveTo>
                  <a:lnTo>
                    <a:pt x="3623402" y="0"/>
                  </a:lnTo>
                  <a:lnTo>
                    <a:pt x="3623402" y="270228"/>
                  </a:lnTo>
                  <a:lnTo>
                    <a:pt x="0" y="270228"/>
                  </a:lnTo>
                  <a:close/>
                </a:path>
              </a:pathLst>
            </a:custGeom>
            <a:solidFill>
              <a:srgbClr val="EDC56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3623402" cy="3083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549002" y="1264502"/>
            <a:ext cx="13941955" cy="1036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6"/>
              </a:lnSpc>
            </a:pPr>
            <a:r>
              <a:rPr lang="en-US" sz="4940" b="1" spc="-123">
                <a:solidFill>
                  <a:srgbClr val="FFFFFF"/>
                </a:solidFill>
                <a:latin typeface="Jaturat Semi-Bold"/>
                <a:ea typeface="Jaturat Semi-Bold"/>
                <a:cs typeface="Jaturat Semi-Bold"/>
                <a:sym typeface="Jaturat Semi-Bold"/>
              </a:rPr>
              <a:t>ประกาศเจตนารมณ์เป็นองค์กรคุณธรรมต้นแบบ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0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71005" y="4580469"/>
            <a:ext cx="6677071" cy="6677071"/>
          </a:xfrm>
          <a:custGeom>
            <a:avLst/>
            <a:gdLst/>
            <a:ahLst/>
            <a:cxnLst/>
            <a:rect l="l" t="t" r="r" b="b"/>
            <a:pathLst>
              <a:path w="6677071" h="6677071">
                <a:moveTo>
                  <a:pt x="0" y="0"/>
                </a:moveTo>
                <a:lnTo>
                  <a:pt x="6677071" y="0"/>
                </a:lnTo>
                <a:lnTo>
                  <a:pt x="6677071" y="6677071"/>
                </a:lnTo>
                <a:lnTo>
                  <a:pt x="0" y="6677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9660089">
            <a:off x="15201900" y="518558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86214" y="1828694"/>
            <a:ext cx="6036838" cy="7528925"/>
            <a:chOff x="0" y="0"/>
            <a:chExt cx="1925698" cy="24016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5698" cy="2401661"/>
            </a:xfrm>
            <a:custGeom>
              <a:avLst/>
              <a:gdLst/>
              <a:ahLst/>
              <a:cxnLst/>
              <a:rect l="l" t="t" r="r" b="b"/>
              <a:pathLst>
                <a:path w="1925698" h="2401661">
                  <a:moveTo>
                    <a:pt x="62840" y="0"/>
                  </a:moveTo>
                  <a:lnTo>
                    <a:pt x="1862858" y="0"/>
                  </a:lnTo>
                  <a:cubicBezTo>
                    <a:pt x="1897564" y="0"/>
                    <a:pt x="1925698" y="28134"/>
                    <a:pt x="1925698" y="62840"/>
                  </a:cubicBezTo>
                  <a:lnTo>
                    <a:pt x="1925698" y="2338821"/>
                  </a:lnTo>
                  <a:cubicBezTo>
                    <a:pt x="1925698" y="2355487"/>
                    <a:pt x="1919077" y="2371470"/>
                    <a:pt x="1907293" y="2383255"/>
                  </a:cubicBezTo>
                  <a:cubicBezTo>
                    <a:pt x="1895508" y="2395040"/>
                    <a:pt x="1879524" y="2401661"/>
                    <a:pt x="1862858" y="2401661"/>
                  </a:cubicBezTo>
                  <a:lnTo>
                    <a:pt x="62840" y="2401661"/>
                  </a:lnTo>
                  <a:cubicBezTo>
                    <a:pt x="28134" y="2401661"/>
                    <a:pt x="0" y="2373526"/>
                    <a:pt x="0" y="2338821"/>
                  </a:cubicBezTo>
                  <a:lnTo>
                    <a:pt x="0" y="62840"/>
                  </a:lnTo>
                  <a:cubicBezTo>
                    <a:pt x="0" y="28134"/>
                    <a:pt x="28134" y="0"/>
                    <a:pt x="62840" y="0"/>
                  </a:cubicBezTo>
                  <a:close/>
                </a:path>
              </a:pathLst>
            </a:custGeom>
            <a:solidFill>
              <a:srgbClr val="EE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04775"/>
              <a:ext cx="1925698" cy="2506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229532" y="2097767"/>
            <a:ext cx="3909592" cy="1922434"/>
            <a:chOff x="0" y="0"/>
            <a:chExt cx="1247125" cy="6132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7125" cy="613240"/>
            </a:xfrm>
            <a:custGeom>
              <a:avLst/>
              <a:gdLst/>
              <a:ahLst/>
              <a:cxnLst/>
              <a:rect l="l" t="t" r="r" b="b"/>
              <a:pathLst>
                <a:path w="1247125" h="613240">
                  <a:moveTo>
                    <a:pt x="104953" y="0"/>
                  </a:moveTo>
                  <a:lnTo>
                    <a:pt x="1142172" y="0"/>
                  </a:lnTo>
                  <a:cubicBezTo>
                    <a:pt x="1200136" y="0"/>
                    <a:pt x="1247125" y="46989"/>
                    <a:pt x="1247125" y="104953"/>
                  </a:cubicBezTo>
                  <a:lnTo>
                    <a:pt x="1247125" y="508287"/>
                  </a:lnTo>
                  <a:cubicBezTo>
                    <a:pt x="1247125" y="566251"/>
                    <a:pt x="1200136" y="613240"/>
                    <a:pt x="1142172" y="613240"/>
                  </a:cubicBezTo>
                  <a:lnTo>
                    <a:pt x="104953" y="613240"/>
                  </a:lnTo>
                  <a:cubicBezTo>
                    <a:pt x="46989" y="613240"/>
                    <a:pt x="0" y="566251"/>
                    <a:pt x="0" y="508287"/>
                  </a:cubicBezTo>
                  <a:lnTo>
                    <a:pt x="0" y="104953"/>
                  </a:lnTo>
                  <a:cubicBezTo>
                    <a:pt x="0" y="46989"/>
                    <a:pt x="46989" y="0"/>
                    <a:pt x="104953" y="0"/>
                  </a:cubicBezTo>
                  <a:close/>
                </a:path>
              </a:pathLst>
            </a:custGeom>
            <a:solidFill>
              <a:srgbClr val="EEF7F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04775"/>
              <a:ext cx="1247125" cy="718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799451" y="1526757"/>
            <a:ext cx="5908286" cy="7731543"/>
            <a:chOff x="0" y="0"/>
            <a:chExt cx="1884691" cy="24662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84691" cy="2466294"/>
            </a:xfrm>
            <a:custGeom>
              <a:avLst/>
              <a:gdLst/>
              <a:ahLst/>
              <a:cxnLst/>
              <a:rect l="l" t="t" r="r" b="b"/>
              <a:pathLst>
                <a:path w="1884691" h="2466294">
                  <a:moveTo>
                    <a:pt x="66828" y="0"/>
                  </a:moveTo>
                  <a:lnTo>
                    <a:pt x="1817863" y="0"/>
                  </a:lnTo>
                  <a:cubicBezTo>
                    <a:pt x="1835587" y="0"/>
                    <a:pt x="1852585" y="7041"/>
                    <a:pt x="1865117" y="19573"/>
                  </a:cubicBezTo>
                  <a:cubicBezTo>
                    <a:pt x="1877650" y="32106"/>
                    <a:pt x="1884691" y="49104"/>
                    <a:pt x="1884691" y="66828"/>
                  </a:cubicBezTo>
                  <a:lnTo>
                    <a:pt x="1884691" y="2399466"/>
                  </a:lnTo>
                  <a:cubicBezTo>
                    <a:pt x="1884691" y="2417190"/>
                    <a:pt x="1877650" y="2434188"/>
                    <a:pt x="1865117" y="2446720"/>
                  </a:cubicBezTo>
                  <a:cubicBezTo>
                    <a:pt x="1852585" y="2459253"/>
                    <a:pt x="1835587" y="2466294"/>
                    <a:pt x="1817863" y="2466294"/>
                  </a:cubicBezTo>
                  <a:lnTo>
                    <a:pt x="66828" y="2466294"/>
                  </a:lnTo>
                  <a:cubicBezTo>
                    <a:pt x="29920" y="2466294"/>
                    <a:pt x="0" y="2436374"/>
                    <a:pt x="0" y="2399466"/>
                  </a:cubicBezTo>
                  <a:lnTo>
                    <a:pt x="0" y="66828"/>
                  </a:lnTo>
                  <a:cubicBezTo>
                    <a:pt x="0" y="49104"/>
                    <a:pt x="7041" y="32106"/>
                    <a:pt x="19573" y="19573"/>
                  </a:cubicBezTo>
                  <a:cubicBezTo>
                    <a:pt x="32106" y="7041"/>
                    <a:pt x="49104" y="0"/>
                    <a:pt x="66828" y="0"/>
                  </a:cubicBezTo>
                  <a:close/>
                </a:path>
              </a:pathLst>
            </a:custGeom>
            <a:solidFill>
              <a:srgbClr val="EEF7F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04775"/>
              <a:ext cx="1884691" cy="257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3449395" y="-1976066"/>
            <a:ext cx="9808187" cy="3420726"/>
            <a:chOff x="0" y="0"/>
            <a:chExt cx="1906376" cy="66487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98429" cy="664872"/>
            </a:xfrm>
            <a:custGeom>
              <a:avLst/>
              <a:gdLst/>
              <a:ahLst/>
              <a:cxnLst/>
              <a:rect l="l" t="t" r="r" b="b"/>
              <a:pathLst>
                <a:path w="1898429" h="664872">
                  <a:moveTo>
                    <a:pt x="1663710" y="0"/>
                  </a:moveTo>
                  <a:lnTo>
                    <a:pt x="39467" y="0"/>
                  </a:lnTo>
                  <a:cubicBezTo>
                    <a:pt x="17670" y="0"/>
                    <a:pt x="0" y="17670"/>
                    <a:pt x="0" y="39467"/>
                  </a:cubicBezTo>
                  <a:lnTo>
                    <a:pt x="0" y="625406"/>
                  </a:lnTo>
                  <a:cubicBezTo>
                    <a:pt x="0" y="647202"/>
                    <a:pt x="17670" y="664872"/>
                    <a:pt x="39467" y="664872"/>
                  </a:cubicBezTo>
                  <a:lnTo>
                    <a:pt x="1663710" y="664872"/>
                  </a:lnTo>
                  <a:cubicBezTo>
                    <a:pt x="1688225" y="664872"/>
                    <a:pt x="1710974" y="652115"/>
                    <a:pt x="1723760" y="631198"/>
                  </a:cubicBezTo>
                  <a:lnTo>
                    <a:pt x="1885793" y="366110"/>
                  </a:lnTo>
                  <a:cubicBezTo>
                    <a:pt x="1898429" y="345439"/>
                    <a:pt x="1898429" y="319433"/>
                    <a:pt x="1885793" y="298762"/>
                  </a:cubicBezTo>
                  <a:lnTo>
                    <a:pt x="1723760" y="33674"/>
                  </a:lnTo>
                  <a:cubicBezTo>
                    <a:pt x="1710974" y="12757"/>
                    <a:pt x="1688225" y="0"/>
                    <a:pt x="1663710" y="0"/>
                  </a:cubicBezTo>
                  <a:close/>
                </a:path>
              </a:pathLst>
            </a:custGeom>
            <a:solidFill>
              <a:srgbClr val="EEF7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04775"/>
              <a:ext cx="1792076" cy="769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>
            <a:off x="4905141" y="9488684"/>
            <a:ext cx="14380546" cy="0"/>
          </a:xfrm>
          <a:prstGeom prst="line">
            <a:avLst/>
          </a:prstGeom>
          <a:ln w="38100" cap="flat">
            <a:solidFill>
              <a:srgbClr val="0071F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8074391" y="5061229"/>
            <a:ext cx="3909592" cy="1922434"/>
            <a:chOff x="0" y="0"/>
            <a:chExt cx="1247125" cy="61324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47125" cy="613240"/>
            </a:xfrm>
            <a:custGeom>
              <a:avLst/>
              <a:gdLst/>
              <a:ahLst/>
              <a:cxnLst/>
              <a:rect l="l" t="t" r="r" b="b"/>
              <a:pathLst>
                <a:path w="1247125" h="613240">
                  <a:moveTo>
                    <a:pt x="104953" y="0"/>
                  </a:moveTo>
                  <a:lnTo>
                    <a:pt x="1142172" y="0"/>
                  </a:lnTo>
                  <a:cubicBezTo>
                    <a:pt x="1200136" y="0"/>
                    <a:pt x="1247125" y="46989"/>
                    <a:pt x="1247125" y="104953"/>
                  </a:cubicBezTo>
                  <a:lnTo>
                    <a:pt x="1247125" y="508287"/>
                  </a:lnTo>
                  <a:cubicBezTo>
                    <a:pt x="1247125" y="566251"/>
                    <a:pt x="1200136" y="613240"/>
                    <a:pt x="1142172" y="613240"/>
                  </a:cubicBezTo>
                  <a:lnTo>
                    <a:pt x="104953" y="613240"/>
                  </a:lnTo>
                  <a:cubicBezTo>
                    <a:pt x="46989" y="613240"/>
                    <a:pt x="0" y="566251"/>
                    <a:pt x="0" y="508287"/>
                  </a:cubicBezTo>
                  <a:lnTo>
                    <a:pt x="0" y="104953"/>
                  </a:lnTo>
                  <a:cubicBezTo>
                    <a:pt x="0" y="46989"/>
                    <a:pt x="46989" y="0"/>
                    <a:pt x="104953" y="0"/>
                  </a:cubicBezTo>
                  <a:close/>
                </a:path>
              </a:pathLst>
            </a:custGeom>
            <a:solidFill>
              <a:srgbClr val="EEF7F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04775"/>
              <a:ext cx="1247125" cy="718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210654" y="1828694"/>
            <a:ext cx="5085878" cy="7188149"/>
          </a:xfrm>
          <a:custGeom>
            <a:avLst/>
            <a:gdLst/>
            <a:ahLst/>
            <a:cxnLst/>
            <a:rect l="l" t="t" r="r" b="b"/>
            <a:pathLst>
              <a:path w="5085878" h="7188149">
                <a:moveTo>
                  <a:pt x="0" y="0"/>
                </a:moveTo>
                <a:lnTo>
                  <a:pt x="5085879" y="0"/>
                </a:lnTo>
                <a:lnTo>
                  <a:pt x="5085879" y="7188149"/>
                </a:lnTo>
                <a:lnTo>
                  <a:pt x="0" y="71881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690" r="-76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1912871" y="1756656"/>
            <a:ext cx="5681444" cy="7260187"/>
          </a:xfrm>
          <a:custGeom>
            <a:avLst/>
            <a:gdLst/>
            <a:ahLst/>
            <a:cxnLst/>
            <a:rect l="l" t="t" r="r" b="b"/>
            <a:pathLst>
              <a:path w="5681444" h="7260187">
                <a:moveTo>
                  <a:pt x="0" y="0"/>
                </a:moveTo>
                <a:lnTo>
                  <a:pt x="5681445" y="0"/>
                </a:lnTo>
                <a:lnTo>
                  <a:pt x="5681445" y="7260187"/>
                </a:lnTo>
                <a:lnTo>
                  <a:pt x="0" y="72601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910" r="-29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602674" y="2097767"/>
            <a:ext cx="5626858" cy="7160533"/>
          </a:xfrm>
          <a:custGeom>
            <a:avLst/>
            <a:gdLst/>
            <a:ahLst/>
            <a:cxnLst/>
            <a:rect l="l" t="t" r="r" b="b"/>
            <a:pathLst>
              <a:path w="5626858" h="7160533">
                <a:moveTo>
                  <a:pt x="0" y="0"/>
                </a:moveTo>
                <a:lnTo>
                  <a:pt x="5626858" y="0"/>
                </a:lnTo>
                <a:lnTo>
                  <a:pt x="5626858" y="7160533"/>
                </a:lnTo>
                <a:lnTo>
                  <a:pt x="0" y="71605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949" r="-69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6488333" y="2458316"/>
            <a:ext cx="3540853" cy="915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6"/>
              </a:lnSpc>
            </a:pPr>
            <a:r>
              <a:rPr lang="en-US" sz="2296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1. ประกาศเจตนารมณ์ร่วมกันขับเคลื่อนหน่วยงานให้เป็นองค์กรคุณธรรมต้นแบบ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67530" y="435003"/>
            <a:ext cx="4722085" cy="596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4497" b="1" spc="-134">
                <a:solidFill>
                  <a:srgbClr val="202634"/>
                </a:solidFill>
                <a:latin typeface="Gabriel Sans Bold"/>
                <a:ea typeface="Gabriel Sans Bold"/>
                <a:cs typeface="Gabriel Sans Bold"/>
                <a:sym typeface="Gabriel Sans Bold"/>
              </a:rPr>
              <a:t>ประกาศเจตนารมณ์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258760" y="5383003"/>
            <a:ext cx="3725222" cy="12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3"/>
              </a:lnSpc>
            </a:pPr>
            <a:r>
              <a:rPr lang="en-US" sz="2343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2. ประกาศเจตนารมณ์ร่วมกันต่อต้านการทุจริต (MOPH Together Against Corruption)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0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71005" y="4580469"/>
            <a:ext cx="6677071" cy="6677071"/>
          </a:xfrm>
          <a:custGeom>
            <a:avLst/>
            <a:gdLst/>
            <a:ahLst/>
            <a:cxnLst/>
            <a:rect l="l" t="t" r="r" b="b"/>
            <a:pathLst>
              <a:path w="6677071" h="6677071">
                <a:moveTo>
                  <a:pt x="0" y="0"/>
                </a:moveTo>
                <a:lnTo>
                  <a:pt x="6677071" y="0"/>
                </a:lnTo>
                <a:lnTo>
                  <a:pt x="6677071" y="6677071"/>
                </a:lnTo>
                <a:lnTo>
                  <a:pt x="0" y="6677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9660089">
            <a:off x="15201900" y="518558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86214" y="1828694"/>
            <a:ext cx="6036838" cy="7528925"/>
            <a:chOff x="0" y="0"/>
            <a:chExt cx="1925698" cy="24016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5698" cy="2401661"/>
            </a:xfrm>
            <a:custGeom>
              <a:avLst/>
              <a:gdLst/>
              <a:ahLst/>
              <a:cxnLst/>
              <a:rect l="l" t="t" r="r" b="b"/>
              <a:pathLst>
                <a:path w="1925698" h="2401661">
                  <a:moveTo>
                    <a:pt x="62840" y="0"/>
                  </a:moveTo>
                  <a:lnTo>
                    <a:pt x="1862858" y="0"/>
                  </a:lnTo>
                  <a:cubicBezTo>
                    <a:pt x="1897564" y="0"/>
                    <a:pt x="1925698" y="28134"/>
                    <a:pt x="1925698" y="62840"/>
                  </a:cubicBezTo>
                  <a:lnTo>
                    <a:pt x="1925698" y="2338821"/>
                  </a:lnTo>
                  <a:cubicBezTo>
                    <a:pt x="1925698" y="2355487"/>
                    <a:pt x="1919077" y="2371470"/>
                    <a:pt x="1907293" y="2383255"/>
                  </a:cubicBezTo>
                  <a:cubicBezTo>
                    <a:pt x="1895508" y="2395040"/>
                    <a:pt x="1879524" y="2401661"/>
                    <a:pt x="1862858" y="2401661"/>
                  </a:cubicBezTo>
                  <a:lnTo>
                    <a:pt x="62840" y="2401661"/>
                  </a:lnTo>
                  <a:cubicBezTo>
                    <a:pt x="28134" y="2401661"/>
                    <a:pt x="0" y="2373526"/>
                    <a:pt x="0" y="2338821"/>
                  </a:cubicBezTo>
                  <a:lnTo>
                    <a:pt x="0" y="62840"/>
                  </a:lnTo>
                  <a:cubicBezTo>
                    <a:pt x="0" y="28134"/>
                    <a:pt x="28134" y="0"/>
                    <a:pt x="62840" y="0"/>
                  </a:cubicBezTo>
                  <a:close/>
                </a:path>
              </a:pathLst>
            </a:custGeom>
            <a:solidFill>
              <a:srgbClr val="EEF7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04775"/>
              <a:ext cx="1925698" cy="2506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88333" y="2097767"/>
            <a:ext cx="3909592" cy="1922434"/>
            <a:chOff x="0" y="0"/>
            <a:chExt cx="1247125" cy="6132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7125" cy="613240"/>
            </a:xfrm>
            <a:custGeom>
              <a:avLst/>
              <a:gdLst/>
              <a:ahLst/>
              <a:cxnLst/>
              <a:rect l="l" t="t" r="r" b="b"/>
              <a:pathLst>
                <a:path w="1247125" h="613240">
                  <a:moveTo>
                    <a:pt x="104953" y="0"/>
                  </a:moveTo>
                  <a:lnTo>
                    <a:pt x="1142172" y="0"/>
                  </a:lnTo>
                  <a:cubicBezTo>
                    <a:pt x="1200136" y="0"/>
                    <a:pt x="1247125" y="46989"/>
                    <a:pt x="1247125" y="104953"/>
                  </a:cubicBezTo>
                  <a:lnTo>
                    <a:pt x="1247125" y="508287"/>
                  </a:lnTo>
                  <a:cubicBezTo>
                    <a:pt x="1247125" y="566251"/>
                    <a:pt x="1200136" y="613240"/>
                    <a:pt x="1142172" y="613240"/>
                  </a:cubicBezTo>
                  <a:lnTo>
                    <a:pt x="104953" y="613240"/>
                  </a:lnTo>
                  <a:cubicBezTo>
                    <a:pt x="46989" y="613240"/>
                    <a:pt x="0" y="566251"/>
                    <a:pt x="0" y="508287"/>
                  </a:cubicBezTo>
                  <a:lnTo>
                    <a:pt x="0" y="104953"/>
                  </a:lnTo>
                  <a:cubicBezTo>
                    <a:pt x="0" y="46989"/>
                    <a:pt x="46989" y="0"/>
                    <a:pt x="104953" y="0"/>
                  </a:cubicBezTo>
                  <a:close/>
                </a:path>
              </a:pathLst>
            </a:custGeom>
            <a:solidFill>
              <a:srgbClr val="EEF7F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04775"/>
              <a:ext cx="1247125" cy="718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621763" y="1526757"/>
            <a:ext cx="5908286" cy="7731543"/>
            <a:chOff x="0" y="0"/>
            <a:chExt cx="1884691" cy="24662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84691" cy="2466294"/>
            </a:xfrm>
            <a:custGeom>
              <a:avLst/>
              <a:gdLst/>
              <a:ahLst/>
              <a:cxnLst/>
              <a:rect l="l" t="t" r="r" b="b"/>
              <a:pathLst>
                <a:path w="1884691" h="2466294">
                  <a:moveTo>
                    <a:pt x="66828" y="0"/>
                  </a:moveTo>
                  <a:lnTo>
                    <a:pt x="1817863" y="0"/>
                  </a:lnTo>
                  <a:cubicBezTo>
                    <a:pt x="1835587" y="0"/>
                    <a:pt x="1852585" y="7041"/>
                    <a:pt x="1865117" y="19573"/>
                  </a:cubicBezTo>
                  <a:cubicBezTo>
                    <a:pt x="1877650" y="32106"/>
                    <a:pt x="1884691" y="49104"/>
                    <a:pt x="1884691" y="66828"/>
                  </a:cubicBezTo>
                  <a:lnTo>
                    <a:pt x="1884691" y="2399466"/>
                  </a:lnTo>
                  <a:cubicBezTo>
                    <a:pt x="1884691" y="2417190"/>
                    <a:pt x="1877650" y="2434188"/>
                    <a:pt x="1865117" y="2446720"/>
                  </a:cubicBezTo>
                  <a:cubicBezTo>
                    <a:pt x="1852585" y="2459253"/>
                    <a:pt x="1835587" y="2466294"/>
                    <a:pt x="1817863" y="2466294"/>
                  </a:cubicBezTo>
                  <a:lnTo>
                    <a:pt x="66828" y="2466294"/>
                  </a:lnTo>
                  <a:cubicBezTo>
                    <a:pt x="29920" y="2466294"/>
                    <a:pt x="0" y="2436374"/>
                    <a:pt x="0" y="2399466"/>
                  </a:cubicBezTo>
                  <a:lnTo>
                    <a:pt x="0" y="66828"/>
                  </a:lnTo>
                  <a:cubicBezTo>
                    <a:pt x="0" y="49104"/>
                    <a:pt x="7041" y="32106"/>
                    <a:pt x="19573" y="19573"/>
                  </a:cubicBezTo>
                  <a:cubicBezTo>
                    <a:pt x="32106" y="7041"/>
                    <a:pt x="49104" y="0"/>
                    <a:pt x="66828" y="0"/>
                  </a:cubicBezTo>
                  <a:close/>
                </a:path>
              </a:pathLst>
            </a:custGeom>
            <a:solidFill>
              <a:srgbClr val="EEF7F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04775"/>
              <a:ext cx="1884691" cy="257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3449395" y="-1976066"/>
            <a:ext cx="9808187" cy="3420726"/>
            <a:chOff x="0" y="0"/>
            <a:chExt cx="1906376" cy="66487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98429" cy="664872"/>
            </a:xfrm>
            <a:custGeom>
              <a:avLst/>
              <a:gdLst/>
              <a:ahLst/>
              <a:cxnLst/>
              <a:rect l="l" t="t" r="r" b="b"/>
              <a:pathLst>
                <a:path w="1898429" h="664872">
                  <a:moveTo>
                    <a:pt x="1663710" y="0"/>
                  </a:moveTo>
                  <a:lnTo>
                    <a:pt x="39467" y="0"/>
                  </a:lnTo>
                  <a:cubicBezTo>
                    <a:pt x="17670" y="0"/>
                    <a:pt x="0" y="17670"/>
                    <a:pt x="0" y="39467"/>
                  </a:cubicBezTo>
                  <a:lnTo>
                    <a:pt x="0" y="625406"/>
                  </a:lnTo>
                  <a:cubicBezTo>
                    <a:pt x="0" y="647202"/>
                    <a:pt x="17670" y="664872"/>
                    <a:pt x="39467" y="664872"/>
                  </a:cubicBezTo>
                  <a:lnTo>
                    <a:pt x="1663710" y="664872"/>
                  </a:lnTo>
                  <a:cubicBezTo>
                    <a:pt x="1688225" y="664872"/>
                    <a:pt x="1710974" y="652115"/>
                    <a:pt x="1723760" y="631198"/>
                  </a:cubicBezTo>
                  <a:lnTo>
                    <a:pt x="1885793" y="366110"/>
                  </a:lnTo>
                  <a:cubicBezTo>
                    <a:pt x="1898429" y="345439"/>
                    <a:pt x="1898429" y="319433"/>
                    <a:pt x="1885793" y="298762"/>
                  </a:cubicBezTo>
                  <a:lnTo>
                    <a:pt x="1723760" y="33674"/>
                  </a:lnTo>
                  <a:cubicBezTo>
                    <a:pt x="1710974" y="12757"/>
                    <a:pt x="1688225" y="0"/>
                    <a:pt x="1663710" y="0"/>
                  </a:cubicBezTo>
                  <a:close/>
                </a:path>
              </a:pathLst>
            </a:custGeom>
            <a:solidFill>
              <a:srgbClr val="EEF7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04775"/>
              <a:ext cx="1792076" cy="769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>
            <a:off x="4905141" y="9488684"/>
            <a:ext cx="14380546" cy="0"/>
          </a:xfrm>
          <a:prstGeom prst="line">
            <a:avLst/>
          </a:prstGeom>
          <a:ln w="38100" cap="flat">
            <a:solidFill>
              <a:srgbClr val="0071F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8074391" y="5061229"/>
            <a:ext cx="3909592" cy="1922434"/>
            <a:chOff x="0" y="0"/>
            <a:chExt cx="1247125" cy="61324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47125" cy="613240"/>
            </a:xfrm>
            <a:custGeom>
              <a:avLst/>
              <a:gdLst/>
              <a:ahLst/>
              <a:cxnLst/>
              <a:rect l="l" t="t" r="r" b="b"/>
              <a:pathLst>
                <a:path w="1247125" h="613240">
                  <a:moveTo>
                    <a:pt x="104953" y="0"/>
                  </a:moveTo>
                  <a:lnTo>
                    <a:pt x="1142172" y="0"/>
                  </a:lnTo>
                  <a:cubicBezTo>
                    <a:pt x="1200136" y="0"/>
                    <a:pt x="1247125" y="46989"/>
                    <a:pt x="1247125" y="104953"/>
                  </a:cubicBezTo>
                  <a:lnTo>
                    <a:pt x="1247125" y="508287"/>
                  </a:lnTo>
                  <a:cubicBezTo>
                    <a:pt x="1247125" y="566251"/>
                    <a:pt x="1200136" y="613240"/>
                    <a:pt x="1142172" y="613240"/>
                  </a:cubicBezTo>
                  <a:lnTo>
                    <a:pt x="104953" y="613240"/>
                  </a:lnTo>
                  <a:cubicBezTo>
                    <a:pt x="46989" y="613240"/>
                    <a:pt x="0" y="566251"/>
                    <a:pt x="0" y="508287"/>
                  </a:cubicBezTo>
                  <a:lnTo>
                    <a:pt x="0" y="104953"/>
                  </a:lnTo>
                  <a:cubicBezTo>
                    <a:pt x="0" y="46989"/>
                    <a:pt x="46989" y="0"/>
                    <a:pt x="104953" y="0"/>
                  </a:cubicBezTo>
                  <a:close/>
                </a:path>
              </a:pathLst>
            </a:custGeom>
            <a:solidFill>
              <a:srgbClr val="EEF7F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04775"/>
              <a:ext cx="1247125" cy="718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088287" y="1750805"/>
            <a:ext cx="4975237" cy="7283447"/>
          </a:xfrm>
          <a:custGeom>
            <a:avLst/>
            <a:gdLst/>
            <a:ahLst/>
            <a:cxnLst/>
            <a:rect l="l" t="t" r="r" b="b"/>
            <a:pathLst>
              <a:path w="4975237" h="7283447">
                <a:moveTo>
                  <a:pt x="0" y="0"/>
                </a:moveTo>
                <a:lnTo>
                  <a:pt x="4975238" y="0"/>
                </a:lnTo>
                <a:lnTo>
                  <a:pt x="4975238" y="7283447"/>
                </a:lnTo>
                <a:lnTo>
                  <a:pt x="0" y="7283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294" t="-828" b="-8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759128" y="2025113"/>
            <a:ext cx="5491009" cy="7332506"/>
          </a:xfrm>
          <a:custGeom>
            <a:avLst/>
            <a:gdLst/>
            <a:ahLst/>
            <a:cxnLst/>
            <a:rect l="l" t="t" r="r" b="b"/>
            <a:pathLst>
              <a:path w="5491009" h="7332506">
                <a:moveTo>
                  <a:pt x="0" y="0"/>
                </a:moveTo>
                <a:lnTo>
                  <a:pt x="5491010" y="0"/>
                </a:lnTo>
                <a:lnTo>
                  <a:pt x="5491010" y="7332506"/>
                </a:lnTo>
                <a:lnTo>
                  <a:pt x="0" y="7332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6857071" y="2458316"/>
            <a:ext cx="3540853" cy="1201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6"/>
              </a:lnSpc>
            </a:pPr>
            <a:r>
              <a:rPr lang="en-US" sz="2296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3. ประกาศเจตนารมณ์ไม่รับของขวัญและของกำนัลทุกชนิดจากการปฏิบัติหน้าที่ </a:t>
            </a:r>
          </a:p>
          <a:p>
            <a:pPr algn="l">
              <a:lnSpc>
                <a:spcPts val="2296"/>
              </a:lnSpc>
            </a:pPr>
            <a:r>
              <a:rPr lang="en-US" sz="2296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(No Gift Policy)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7530" y="435003"/>
            <a:ext cx="4722085" cy="596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4497" b="1" spc="-134">
                <a:solidFill>
                  <a:srgbClr val="202634"/>
                </a:solidFill>
                <a:latin typeface="Gabriel Sans Bold"/>
                <a:ea typeface="Gabriel Sans Bold"/>
                <a:cs typeface="Gabriel Sans Bold"/>
                <a:sym typeface="Gabriel Sans Bold"/>
              </a:rPr>
              <a:t>ประกาศเจตนารมณ์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258760" y="5278903"/>
            <a:ext cx="3650791" cy="148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6"/>
              </a:lnSpc>
            </a:pPr>
            <a:r>
              <a:rPr lang="en-US" sz="2296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4. ประกาศเจตนารมณ์การป้องกันและแก้ไขปัญหาการแสวงหาประโยชน์ทางเพศ </a:t>
            </a:r>
          </a:p>
          <a:p>
            <a:pPr algn="l">
              <a:lnSpc>
                <a:spcPts val="2296"/>
              </a:lnSpc>
            </a:pPr>
            <a:r>
              <a:rPr lang="en-US" sz="2296">
                <a:solidFill>
                  <a:srgbClr val="202634"/>
                </a:solidFill>
                <a:latin typeface="Gabriel Sans"/>
                <a:ea typeface="Gabriel Sans"/>
                <a:cs typeface="Gabriel Sans"/>
                <a:sym typeface="Gabriel Sans"/>
              </a:rPr>
              <a:t>การล่วงละเมิด และการคุกคามทางเพศในที่ทำงาน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4953872" y="2181009"/>
            <a:ext cx="10971294" cy="10765582"/>
          </a:xfrm>
          <a:custGeom>
            <a:avLst/>
            <a:gdLst/>
            <a:ahLst/>
            <a:cxnLst/>
            <a:rect l="l" t="t" r="r" b="b"/>
            <a:pathLst>
              <a:path w="10971294" h="10765582">
                <a:moveTo>
                  <a:pt x="10971294" y="0"/>
                </a:moveTo>
                <a:lnTo>
                  <a:pt x="0" y="0"/>
                </a:lnTo>
                <a:lnTo>
                  <a:pt x="0" y="10765582"/>
                </a:lnTo>
                <a:lnTo>
                  <a:pt x="10971294" y="10765582"/>
                </a:lnTo>
                <a:lnTo>
                  <a:pt x="10971294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476394" y="7564220"/>
            <a:ext cx="11543643" cy="2736123"/>
          </a:xfrm>
          <a:custGeom>
            <a:avLst/>
            <a:gdLst/>
            <a:ahLst/>
            <a:cxnLst/>
            <a:rect l="l" t="t" r="r" b="b"/>
            <a:pathLst>
              <a:path w="11543643" h="2736123">
                <a:moveTo>
                  <a:pt x="0" y="0"/>
                </a:moveTo>
                <a:lnTo>
                  <a:pt x="11543643" y="0"/>
                </a:lnTo>
                <a:lnTo>
                  <a:pt x="11543643" y="2736123"/>
                </a:lnTo>
                <a:lnTo>
                  <a:pt x="0" y="27361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124228" y="115141"/>
            <a:ext cx="8999817" cy="8998791"/>
            <a:chOff x="0" y="0"/>
            <a:chExt cx="6350013" cy="6349289"/>
          </a:xfrm>
        </p:grpSpPr>
        <p:sp>
          <p:nvSpPr>
            <p:cNvPr id="6" name="Freeform 6"/>
            <p:cNvSpPr/>
            <p:nvPr/>
          </p:nvSpPr>
          <p:spPr>
            <a:xfrm>
              <a:off x="-95250" y="-95136"/>
              <a:ext cx="6540526" cy="6539573"/>
            </a:xfrm>
            <a:custGeom>
              <a:avLst/>
              <a:gdLst/>
              <a:ahLst/>
              <a:cxnLst/>
              <a:rect l="l" t="t" r="r" b="b"/>
              <a:pathLst>
                <a:path w="6540526" h="6539573">
                  <a:moveTo>
                    <a:pt x="5684545" y="1101865"/>
                  </a:moveTo>
                  <a:cubicBezTo>
                    <a:pt x="5560365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8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6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9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8" y="6354331"/>
                  </a:lnTo>
                  <a:cubicBezTo>
                    <a:pt x="3926408" y="6539573"/>
                    <a:pt x="4336695" y="6429617"/>
                    <a:pt x="4521988" y="6108764"/>
                  </a:cubicBezTo>
                  <a:cubicBezTo>
                    <a:pt x="4646130" y="5893765"/>
                    <a:pt x="4871314" y="5773446"/>
                    <a:pt x="5102962" y="5773280"/>
                  </a:cubicBezTo>
                  <a:lnTo>
                    <a:pt x="5102911" y="5773192"/>
                  </a:lnTo>
                  <a:cubicBezTo>
                    <a:pt x="5334559" y="5773027"/>
                    <a:pt x="5559781" y="5652707"/>
                    <a:pt x="5683885" y="5437708"/>
                  </a:cubicBezTo>
                  <a:cubicBezTo>
                    <a:pt x="5745010" y="5331854"/>
                    <a:pt x="5774017" y="5216233"/>
                    <a:pt x="5773890" y="5102213"/>
                  </a:cubicBezTo>
                  <a:lnTo>
                    <a:pt x="5773979" y="5102289"/>
                  </a:lnTo>
                  <a:cubicBezTo>
                    <a:pt x="5774182" y="4878845"/>
                    <a:pt x="5886145" y="4661357"/>
                    <a:pt x="6087059" y="4534827"/>
                  </a:cubicBezTo>
                  <a:cubicBezTo>
                    <a:pt x="6195365" y="4477880"/>
                    <a:pt x="6289358" y="4390619"/>
                    <a:pt x="6355029" y="4276865"/>
                  </a:cubicBezTo>
                  <a:cubicBezTo>
                    <a:pt x="6479223" y="4061752"/>
                    <a:pt x="6470777" y="3806571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19"/>
                    <a:pt x="6355245" y="2934970"/>
                  </a:cubicBezTo>
                  <a:cubicBezTo>
                    <a:pt x="6540526" y="2614079"/>
                    <a:pt x="6430569" y="2203831"/>
                    <a:pt x="6109678" y="2018551"/>
                  </a:cubicBezTo>
                  <a:lnTo>
                    <a:pt x="6109627" y="2018500"/>
                  </a:lnTo>
                  <a:lnTo>
                    <a:pt x="6109754" y="2018462"/>
                  </a:lnTo>
                  <a:cubicBezTo>
                    <a:pt x="5910847" y="1903375"/>
                    <a:pt x="5776557" y="1689088"/>
                    <a:pt x="5774436" y="1443266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6"/>
              <a:stretch>
                <a:fillRect l="-21000" r="-124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 rot="763943">
            <a:off x="635177" y="5920482"/>
            <a:ext cx="3866675" cy="4284404"/>
          </a:xfrm>
          <a:custGeom>
            <a:avLst/>
            <a:gdLst/>
            <a:ahLst/>
            <a:cxnLst/>
            <a:rect l="l" t="t" r="r" b="b"/>
            <a:pathLst>
              <a:path w="3866675" h="4284404">
                <a:moveTo>
                  <a:pt x="0" y="0"/>
                </a:moveTo>
                <a:lnTo>
                  <a:pt x="3866674" y="0"/>
                </a:lnTo>
                <a:lnTo>
                  <a:pt x="3866674" y="4284404"/>
                </a:lnTo>
                <a:lnTo>
                  <a:pt x="0" y="42844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768570">
            <a:off x="1165908" y="6327058"/>
            <a:ext cx="3036100" cy="3036087"/>
            <a:chOff x="0" y="0"/>
            <a:chExt cx="6350025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9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1293228">
            <a:off x="4161446" y="6312356"/>
            <a:ext cx="3404649" cy="3772464"/>
          </a:xfrm>
          <a:custGeom>
            <a:avLst/>
            <a:gdLst/>
            <a:ahLst/>
            <a:cxnLst/>
            <a:rect l="l" t="t" r="r" b="b"/>
            <a:pathLst>
              <a:path w="3404649" h="3772464">
                <a:moveTo>
                  <a:pt x="0" y="0"/>
                </a:moveTo>
                <a:lnTo>
                  <a:pt x="3404649" y="0"/>
                </a:lnTo>
                <a:lnTo>
                  <a:pt x="3404649" y="3772464"/>
                </a:lnTo>
                <a:lnTo>
                  <a:pt x="0" y="37724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 rot="-1291090">
            <a:off x="4425111" y="6726030"/>
            <a:ext cx="2673318" cy="2673308"/>
            <a:chOff x="0" y="0"/>
            <a:chExt cx="6350025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0"/>
              <a:stretch>
                <a:fillRect t="-318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 13"/>
          <p:cNvSpPr/>
          <p:nvPr/>
        </p:nvSpPr>
        <p:spPr>
          <a:xfrm rot="8277446" flipH="1" flipV="1">
            <a:off x="12425894" y="-2558548"/>
            <a:ext cx="10971294" cy="10765582"/>
          </a:xfrm>
          <a:custGeom>
            <a:avLst/>
            <a:gdLst/>
            <a:ahLst/>
            <a:cxnLst/>
            <a:rect l="l" t="t" r="r" b="b"/>
            <a:pathLst>
              <a:path w="10971294" h="10765582">
                <a:moveTo>
                  <a:pt x="10971294" y="10765582"/>
                </a:moveTo>
                <a:lnTo>
                  <a:pt x="0" y="10765582"/>
                </a:lnTo>
                <a:lnTo>
                  <a:pt x="0" y="0"/>
                </a:lnTo>
                <a:lnTo>
                  <a:pt x="10971294" y="0"/>
                </a:lnTo>
                <a:lnTo>
                  <a:pt x="10971294" y="10765582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0340415" y="3300671"/>
            <a:ext cx="7847684" cy="48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2"/>
              </a:lnSpc>
            </a:pPr>
            <a:r>
              <a:rPr lang="en-US" sz="303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บุคลากรสำนักเทคโนโลยีสารสนเทศ ดำเนินชีวิตผ่านกระบวนการคิดและการตัดสินใจอย่างรอบคอบด้วยความพอดี พอใจในสิ่งที่ตนเองมีอยู่ </a:t>
            </a:r>
          </a:p>
          <a:p>
            <a:pPr algn="l">
              <a:lnSpc>
                <a:spcPts val="4242"/>
              </a:lnSpc>
            </a:pPr>
            <a:r>
              <a:rPr lang="en-US" sz="303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ไม่เบียดเบียน หรือทำให้ตนเองและผู้อื่นเดือนร้อน สามารถพึ่งพาตนเองได้</a:t>
            </a:r>
          </a:p>
          <a:p>
            <a:pPr algn="l">
              <a:lnSpc>
                <a:spcPts val="4242"/>
              </a:lnSpc>
            </a:pPr>
            <a:r>
              <a:rPr lang="en-US" sz="303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- การใช้กระดาษที่ใช้แล้ว 2 หน้า</a:t>
            </a:r>
          </a:p>
          <a:p>
            <a:pPr algn="l">
              <a:lnSpc>
                <a:spcPts val="4242"/>
              </a:lnSpc>
            </a:pPr>
            <a:r>
              <a:rPr lang="en-US" sz="303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- การใช้ QR CODE แทนการใช้กระดาษ</a:t>
            </a:r>
          </a:p>
          <a:p>
            <a:pPr algn="l">
              <a:lnSpc>
                <a:spcPts val="4242"/>
              </a:lnSpc>
            </a:pPr>
            <a:r>
              <a:rPr lang="en-US" sz="303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- การปิด-เปิด เครื่องใช้ไฟฟ้า ตามมาตรการประหยัดพลังงาน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079559" y="1549796"/>
            <a:ext cx="3767670" cy="1081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39"/>
              </a:lnSpc>
            </a:pPr>
            <a:r>
              <a:rPr lang="en-US" sz="5956" b="1">
                <a:solidFill>
                  <a:srgbClr val="FFFFFF"/>
                </a:solidFill>
                <a:latin typeface="Gatwick Bold"/>
                <a:ea typeface="Gatwick Bold"/>
                <a:cs typeface="Gatwick Bold"/>
                <a:sym typeface="Gatwick Bold"/>
              </a:rPr>
              <a:t>“พอเพียง”</a:t>
            </a:r>
          </a:p>
        </p:txBody>
      </p:sp>
      <p:sp>
        <p:nvSpPr>
          <p:cNvPr id="16" name="Freeform 16"/>
          <p:cNvSpPr/>
          <p:nvPr/>
        </p:nvSpPr>
        <p:spPr>
          <a:xfrm rot="-241350">
            <a:off x="7009251" y="5464767"/>
            <a:ext cx="3540083" cy="3922530"/>
          </a:xfrm>
          <a:custGeom>
            <a:avLst/>
            <a:gdLst/>
            <a:ahLst/>
            <a:cxnLst/>
            <a:rect l="l" t="t" r="r" b="b"/>
            <a:pathLst>
              <a:path w="3540083" h="3922530">
                <a:moveTo>
                  <a:pt x="0" y="0"/>
                </a:moveTo>
                <a:lnTo>
                  <a:pt x="3540083" y="0"/>
                </a:lnTo>
                <a:lnTo>
                  <a:pt x="3540083" y="3922530"/>
                </a:lnTo>
                <a:lnTo>
                  <a:pt x="0" y="39225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 rot="-256982">
            <a:off x="7428074" y="5912409"/>
            <a:ext cx="2602426" cy="2602416"/>
            <a:chOff x="0" y="0"/>
            <a:chExt cx="6350025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1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41469" y="260402"/>
            <a:ext cx="4484978" cy="768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9"/>
              </a:lnSpc>
              <a:spcBef>
                <a:spcPct val="0"/>
              </a:spcBef>
            </a:pPr>
            <a:r>
              <a:rPr lang="en-US" sz="4249" b="1" spc="5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เป้าหมายคุณธรรม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4961">
            <a:off x="9037472" y="-617591"/>
            <a:ext cx="11891945" cy="11921641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solidFill>
              <a:srgbClr val="56ADFD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633993" y="-924511"/>
            <a:ext cx="12392426" cy="11921641"/>
            <a:chOff x="0" y="0"/>
            <a:chExt cx="5829792" cy="5608320"/>
          </a:xfrm>
        </p:grpSpPr>
        <p:sp>
          <p:nvSpPr>
            <p:cNvPr id="5" name="Freeform 5"/>
            <p:cNvSpPr/>
            <p:nvPr/>
          </p:nvSpPr>
          <p:spPr>
            <a:xfrm>
              <a:off x="-80010" y="-191770"/>
              <a:ext cx="6500353" cy="5977890"/>
            </a:xfrm>
            <a:custGeom>
              <a:avLst/>
              <a:gdLst/>
              <a:ahLst/>
              <a:cxnLst/>
              <a:rect l="l" t="t" r="r" b="b"/>
              <a:pathLst>
                <a:path w="6500353" h="5977890">
                  <a:moveTo>
                    <a:pt x="3723465" y="342900"/>
                  </a:moveTo>
                  <a:cubicBezTo>
                    <a:pt x="4966183" y="509270"/>
                    <a:pt x="6500353" y="971550"/>
                    <a:pt x="5660994" y="3060700"/>
                  </a:cubicBezTo>
                  <a:cubicBezTo>
                    <a:pt x="4796782" y="5149850"/>
                    <a:pt x="3007479" y="5520690"/>
                    <a:pt x="2143267" y="5749290"/>
                  </a:cubicBezTo>
                  <a:cubicBezTo>
                    <a:pt x="1279055" y="5977890"/>
                    <a:pt x="263969" y="5434330"/>
                    <a:pt x="622624" y="4203700"/>
                  </a:cubicBezTo>
                  <a:cubicBezTo>
                    <a:pt x="936281" y="3126740"/>
                    <a:pt x="0" y="1772920"/>
                    <a:pt x="86627" y="886460"/>
                  </a:cubicBezTo>
                  <a:cubicBezTo>
                    <a:pt x="176622" y="0"/>
                    <a:pt x="2231938" y="142240"/>
                    <a:pt x="3723465" y="342900"/>
                  </a:cubicBezTo>
                  <a:close/>
                </a:path>
              </a:pathLst>
            </a:custGeom>
            <a:blipFill>
              <a:blip r:embed="rId2"/>
              <a:stretch>
                <a:fillRect l="-27329" t="-16" r="-13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66940" y="5711483"/>
            <a:ext cx="3203734" cy="3203721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4736" r="-187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87577" y="3479489"/>
            <a:ext cx="3179364" cy="3179351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16747" b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9635" y="5169716"/>
            <a:ext cx="3158800" cy="3158788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rot="1207253">
            <a:off x="7103892" y="7974469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218440">
            <a:off x="3857281" y="5808375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5" y="0"/>
                </a:lnTo>
                <a:lnTo>
                  <a:pt x="2839955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853200">
            <a:off x="322172" y="7673006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70"/>
                </a:lnTo>
                <a:lnTo>
                  <a:pt x="0" y="18814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438435" y="1601368"/>
            <a:ext cx="2814765" cy="6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1"/>
              </a:lnSpc>
            </a:pPr>
            <a:r>
              <a:rPr lang="en-US" sz="381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“พอเพียง”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9635" y="2478107"/>
            <a:ext cx="8684813" cy="570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7"/>
              </a:lnSpc>
            </a:pPr>
            <a:r>
              <a:rPr lang="en-US" sz="3426" b="1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ร่วมกิจกรรม โครงการชั่งหัวมันตามพระราชดำริ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1799" y="329356"/>
            <a:ext cx="4865459" cy="738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  <a:spcBef>
                <a:spcPct val="0"/>
              </a:spcBef>
            </a:pPr>
            <a:r>
              <a:rPr lang="en-US" sz="4295" b="1" spc="55">
                <a:solidFill>
                  <a:srgbClr val="56A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เป้าหมายคุณธรรม</a:t>
            </a:r>
          </a:p>
        </p:txBody>
      </p:sp>
      <p:sp>
        <p:nvSpPr>
          <p:cNvPr id="18" name="Freeform 18"/>
          <p:cNvSpPr/>
          <p:nvPr/>
        </p:nvSpPr>
        <p:spPr>
          <a:xfrm>
            <a:off x="8057640" y="583957"/>
            <a:ext cx="2264464" cy="484029"/>
          </a:xfrm>
          <a:custGeom>
            <a:avLst/>
            <a:gdLst/>
            <a:ahLst/>
            <a:cxnLst/>
            <a:rect l="l" t="t" r="r" b="b"/>
            <a:pathLst>
              <a:path w="2264464" h="484029">
                <a:moveTo>
                  <a:pt x="0" y="0"/>
                </a:moveTo>
                <a:lnTo>
                  <a:pt x="2264464" y="0"/>
                </a:lnTo>
                <a:lnTo>
                  <a:pt x="2264464" y="484030"/>
                </a:lnTo>
                <a:lnTo>
                  <a:pt x="0" y="484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3577019" y="6658840"/>
            <a:ext cx="3158800" cy="3158788"/>
            <a:chOff x="0" y="0"/>
            <a:chExt cx="6350000" cy="634997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/>
          <p:cNvSpPr/>
          <p:nvPr/>
        </p:nvSpPr>
        <p:spPr>
          <a:xfrm rot="1853200">
            <a:off x="3614322" y="8677908"/>
            <a:ext cx="2839954" cy="1881470"/>
          </a:xfrm>
          <a:custGeom>
            <a:avLst/>
            <a:gdLst/>
            <a:ahLst/>
            <a:cxnLst/>
            <a:rect l="l" t="t" r="r" b="b"/>
            <a:pathLst>
              <a:path w="2839954" h="1881470">
                <a:moveTo>
                  <a:pt x="0" y="0"/>
                </a:moveTo>
                <a:lnTo>
                  <a:pt x="2839954" y="0"/>
                </a:lnTo>
                <a:lnTo>
                  <a:pt x="2839954" y="1881469"/>
                </a:lnTo>
                <a:lnTo>
                  <a:pt x="0" y="18814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9608">
            <a:off x="-2113424" y="2670483"/>
            <a:ext cx="22514847" cy="24521121"/>
          </a:xfrm>
          <a:custGeom>
            <a:avLst/>
            <a:gdLst/>
            <a:ahLst/>
            <a:cxnLst/>
            <a:rect l="l" t="t" r="r" b="b"/>
            <a:pathLst>
              <a:path w="22514847" h="24521121">
                <a:moveTo>
                  <a:pt x="0" y="0"/>
                </a:moveTo>
                <a:lnTo>
                  <a:pt x="22514848" y="0"/>
                </a:lnTo>
                <a:lnTo>
                  <a:pt x="22514848" y="24521121"/>
                </a:lnTo>
                <a:lnTo>
                  <a:pt x="0" y="24521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410516">
            <a:off x="12592097" y="4991971"/>
            <a:ext cx="4379014" cy="5099964"/>
            <a:chOff x="0" y="0"/>
            <a:chExt cx="13561060" cy="15793720"/>
          </a:xfrm>
        </p:grpSpPr>
        <p:sp>
          <p:nvSpPr>
            <p:cNvPr id="4" name="Freeform 4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4"/>
              <a:stretch>
                <a:fillRect t="-4617" b="-46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196176">
            <a:off x="8606696" y="5095538"/>
            <a:ext cx="4931274" cy="5743147"/>
            <a:chOff x="0" y="0"/>
            <a:chExt cx="13561060" cy="15793720"/>
          </a:xfrm>
        </p:grpSpPr>
        <p:sp>
          <p:nvSpPr>
            <p:cNvPr id="7" name="Freeform 7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6"/>
              <a:stretch>
                <a:fillRect t="-4696" b="-469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-496500">
            <a:off x="1416320" y="5074261"/>
            <a:ext cx="4931274" cy="5743147"/>
            <a:chOff x="0" y="0"/>
            <a:chExt cx="13561060" cy="15793720"/>
          </a:xfrm>
        </p:grpSpPr>
        <p:sp>
          <p:nvSpPr>
            <p:cNvPr id="10" name="Freeform 10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7"/>
              <a:stretch>
                <a:fillRect l="-31454" r="-3145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1024674">
            <a:off x="5038589" y="5385883"/>
            <a:ext cx="4610990" cy="5370133"/>
            <a:chOff x="0" y="0"/>
            <a:chExt cx="13561060" cy="15793720"/>
          </a:xfrm>
        </p:grpSpPr>
        <p:sp>
          <p:nvSpPr>
            <p:cNvPr id="13" name="Freeform 13"/>
            <p:cNvSpPr/>
            <p:nvPr/>
          </p:nvSpPr>
          <p:spPr>
            <a:xfrm>
              <a:off x="508000" y="508000"/>
              <a:ext cx="12052300" cy="14707870"/>
            </a:xfrm>
            <a:custGeom>
              <a:avLst/>
              <a:gdLst/>
              <a:ahLst/>
              <a:cxnLst/>
              <a:rect l="l" t="t" r="r" b="b"/>
              <a:pathLst>
                <a:path w="12052300" h="14707870">
                  <a:moveTo>
                    <a:pt x="10295890" y="14707870"/>
                  </a:moveTo>
                  <a:lnTo>
                    <a:pt x="0" y="13376911"/>
                  </a:lnTo>
                  <a:lnTo>
                    <a:pt x="1756410" y="0"/>
                  </a:lnTo>
                  <a:lnTo>
                    <a:pt x="12052300" y="1330960"/>
                  </a:lnTo>
                  <a:lnTo>
                    <a:pt x="10295890" y="14707870"/>
                  </a:lnTo>
                  <a:close/>
                </a:path>
              </a:pathLst>
            </a:custGeom>
            <a:blipFill>
              <a:blip r:embed="rId8"/>
              <a:stretch>
                <a:fillRect l="-31454" r="-3145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-21590"/>
              <a:ext cx="13561061" cy="15815310"/>
            </a:xfrm>
            <a:custGeom>
              <a:avLst/>
              <a:gdLst/>
              <a:ahLst/>
              <a:cxnLst/>
              <a:rect l="l" t="t" r="r" b="b"/>
              <a:pathLst>
                <a:path w="13561061" h="15815310">
                  <a:moveTo>
                    <a:pt x="13561061" y="15815310"/>
                  </a:moveTo>
                  <a:lnTo>
                    <a:pt x="0" y="15815310"/>
                  </a:lnTo>
                  <a:lnTo>
                    <a:pt x="0" y="0"/>
                  </a:lnTo>
                  <a:lnTo>
                    <a:pt x="13561061" y="0"/>
                  </a:lnTo>
                  <a:lnTo>
                    <a:pt x="13561061" y="15815310"/>
                  </a:lnTo>
                  <a:close/>
                </a:path>
              </a:pathLst>
            </a:custGeom>
            <a:blipFill>
              <a:blip r:embed="rId5"/>
              <a:stretch>
                <a:fillRect t="-144" b="-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27981" y="2160670"/>
            <a:ext cx="15517946" cy="2444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lang="en-US" sz="2568" spc="12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บุคลากรสำนักเทคโนโลยีสารสนเทศ ประพฤติและปฏิบัติตามบรรทัดฐานทางสังคม สามารถกำกับตนเองทั้งความคิดและการกระทำเพื่อให้บรรลุเป้าหมายที่ตั้งไว้ และอยู่ร่วมกันกับผู้อื่นได้อย่างปกติสุข มีความมุ่งมั่นในการปฏิบัติงานหรือดำเนินกิจกรรมใดๆ ตามบทบาทหน้าที่หรือตามที่ได้รับมอบหมายอย่างเต็มความสามารถ ตรงต่อเวลา รับผิอชอบในหน้าที่ของตน เคารพกฎกติกาขององค์กรและสังคม</a:t>
            </a:r>
          </a:p>
          <a:p>
            <a:pPr algn="l">
              <a:lnSpc>
                <a:spcPts val="3262"/>
              </a:lnSpc>
            </a:pPr>
            <a:r>
              <a:rPr lang="en-US" sz="2568" spc="12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- การตรงต่อเวลาในการมาปฏิบัติงานและการเข้าร่วมประชุม</a:t>
            </a:r>
          </a:p>
          <a:p>
            <a:pPr marL="0" lvl="0" indent="0" algn="l">
              <a:lnSpc>
                <a:spcPts val="3262"/>
              </a:lnSpc>
            </a:pPr>
            <a:r>
              <a:rPr lang="en-US" sz="2568" spc="128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- การแยกและทิ้งขยะให้เป็นที่</a:t>
            </a:r>
          </a:p>
        </p:txBody>
      </p:sp>
      <p:sp>
        <p:nvSpPr>
          <p:cNvPr id="16" name="Freeform 16"/>
          <p:cNvSpPr/>
          <p:nvPr/>
        </p:nvSpPr>
        <p:spPr>
          <a:xfrm rot="-8215566">
            <a:off x="7904832" y="4251331"/>
            <a:ext cx="1664703" cy="1416511"/>
          </a:xfrm>
          <a:custGeom>
            <a:avLst/>
            <a:gdLst/>
            <a:ahLst/>
            <a:cxnLst/>
            <a:rect l="l" t="t" r="r" b="b"/>
            <a:pathLst>
              <a:path w="1664703" h="1416511">
                <a:moveTo>
                  <a:pt x="0" y="0"/>
                </a:moveTo>
                <a:lnTo>
                  <a:pt x="1664703" y="0"/>
                </a:lnTo>
                <a:lnTo>
                  <a:pt x="1664703" y="1416511"/>
                </a:lnTo>
                <a:lnTo>
                  <a:pt x="0" y="14165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-591076" y="2923695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6" y="0"/>
                </a:lnTo>
                <a:lnTo>
                  <a:pt x="2459396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4721805">
            <a:off x="16216229" y="4116822"/>
            <a:ext cx="2459396" cy="2732663"/>
          </a:xfrm>
          <a:custGeom>
            <a:avLst/>
            <a:gdLst/>
            <a:ahLst/>
            <a:cxnLst/>
            <a:rect l="l" t="t" r="r" b="b"/>
            <a:pathLst>
              <a:path w="2459396" h="2732663">
                <a:moveTo>
                  <a:pt x="0" y="0"/>
                </a:moveTo>
                <a:lnTo>
                  <a:pt x="2459397" y="0"/>
                </a:lnTo>
                <a:lnTo>
                  <a:pt x="2459397" y="2732662"/>
                </a:lnTo>
                <a:lnTo>
                  <a:pt x="0" y="27326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902973" y="6633370"/>
            <a:ext cx="2123807" cy="2624930"/>
          </a:xfrm>
          <a:custGeom>
            <a:avLst/>
            <a:gdLst/>
            <a:ahLst/>
            <a:cxnLst/>
            <a:rect l="l" t="t" r="r" b="b"/>
            <a:pathLst>
              <a:path w="2123807" h="2624930">
                <a:moveTo>
                  <a:pt x="0" y="0"/>
                </a:moveTo>
                <a:lnTo>
                  <a:pt x="2123807" y="0"/>
                </a:lnTo>
                <a:lnTo>
                  <a:pt x="2123807" y="2624930"/>
                </a:lnTo>
                <a:lnTo>
                  <a:pt x="0" y="26249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-840167" y="4959586"/>
            <a:ext cx="2708487" cy="3347568"/>
          </a:xfrm>
          <a:custGeom>
            <a:avLst/>
            <a:gdLst/>
            <a:ahLst/>
            <a:cxnLst/>
            <a:rect l="l" t="t" r="r" b="b"/>
            <a:pathLst>
              <a:path w="2708487" h="3347568">
                <a:moveTo>
                  <a:pt x="0" y="0"/>
                </a:moveTo>
                <a:lnTo>
                  <a:pt x="2708487" y="0"/>
                </a:lnTo>
                <a:lnTo>
                  <a:pt x="2708487" y="3347568"/>
                </a:lnTo>
                <a:lnTo>
                  <a:pt x="0" y="334756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08303" y="496920"/>
            <a:ext cx="5392343" cy="589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54"/>
              </a:lnSpc>
              <a:spcBef>
                <a:spcPct val="0"/>
              </a:spcBef>
            </a:pPr>
            <a:r>
              <a:rPr lang="en-US" sz="4454" spc="222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เป้าหมายคุณธรรม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37067" y="1342510"/>
            <a:ext cx="5392343" cy="68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5154" spc="257">
                <a:solidFill>
                  <a:srgbClr val="7F8063"/>
                </a:solidFill>
                <a:latin typeface="Shrikhand"/>
                <a:ea typeface="Shrikhand"/>
                <a:cs typeface="Shrikhand"/>
                <a:sym typeface="Shrikhand"/>
              </a:rPr>
              <a:t>“ วินัย ”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930</Words>
  <Application>Microsoft Office PowerPoint</Application>
  <PresentationFormat>Custom</PresentationFormat>
  <Paragraphs>94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เอฟซี มินิมอล Bold</vt:lpstr>
      <vt:lpstr>Poppins Bold</vt:lpstr>
      <vt:lpstr>AngsanaUPC</vt:lpstr>
      <vt:lpstr>Gabriel Sans</vt:lpstr>
      <vt:lpstr>Montserrat Bold</vt:lpstr>
      <vt:lpstr>Jaturat Semi-Bold</vt:lpstr>
      <vt:lpstr>Shrikhand</vt:lpstr>
      <vt:lpstr>Calibri</vt:lpstr>
      <vt:lpstr>Arial</vt:lpstr>
      <vt:lpstr>Jaturat</vt:lpstr>
      <vt:lpstr>Prompt Light</vt:lpstr>
      <vt:lpstr>Prompt</vt:lpstr>
      <vt:lpstr>Gatwick Bold</vt:lpstr>
      <vt:lpstr>Noto Sans Thai Bold</vt:lpstr>
      <vt:lpstr>Prompt Bold</vt:lpstr>
      <vt:lpstr>เอฟซี มินิมอล Medium</vt:lpstr>
      <vt:lpstr>Gabriel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แนะนำองค์กร</dc:title>
  <cp:lastModifiedBy>Krittameth Toomchai</cp:lastModifiedBy>
  <cp:revision>4</cp:revision>
  <dcterms:created xsi:type="dcterms:W3CDTF">2006-08-16T00:00:00Z</dcterms:created>
  <dcterms:modified xsi:type="dcterms:W3CDTF">2025-07-15T08:59:27Z</dcterms:modified>
  <dc:identifier>DAGtHH3Szr4</dc:identifier>
</cp:coreProperties>
</file>